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21" autoAdjust="0"/>
    <p:restoredTop sz="85174"/>
  </p:normalViewPr>
  <p:slideViewPr>
    <p:cSldViewPr snapToGrid="0" snapToObjects="1">
      <p:cViewPr varScale="1">
        <p:scale>
          <a:sx n="58" d="100"/>
          <a:sy n="58" d="100"/>
        </p:scale>
        <p:origin x="51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ZA"/>
          </a:p>
        </p:txBody>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ee-AnnS/DataScienceEcosystem/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ee-AnnS/DataScienceEcosystem/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ee-AnnS/DataScienceEcosystem/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ee-AnnS/DataScienceEcosystem/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eeAnnS/DataScienceEcosystem/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ee-AnnS/DataScienceEcosystem/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ee-AnnS/DataScienceEcosystem/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 Stuurman</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01-2026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650" y="1404014"/>
            <a:ext cx="10687961" cy="4351338"/>
          </a:xfrm>
          <a:prstGeom prst="rect">
            <a:avLst/>
          </a:prstGeom>
        </p:spPr>
        <p:txBody>
          <a:bodyPr/>
          <a:lstStyle/>
          <a:p>
            <a:pPr marL="0" indent="0">
              <a:buNone/>
            </a:pPr>
            <a:r>
              <a:rPr lang="en-GB" sz="1800" dirty="0">
                <a:hlinkClick r:id="rId3"/>
              </a:rPr>
              <a:t>https://github.com/Lee-AnnS/DataScienceEcosystem/blob/main/labs-jupyter-spacex-Data%20wrangling.ipynb</a:t>
            </a:r>
            <a:endParaRPr lang="en-GB" sz="1800" dirty="0"/>
          </a:p>
          <a:p>
            <a:r>
              <a:rPr lang="en-GB"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 We simply converted these outcomes into Training labels with 1 meaning successfully landed and 0 meaning unsuccessful.</a:t>
            </a:r>
          </a:p>
          <a:p>
            <a:pPr marL="0" indent="0">
              <a:buNone/>
            </a:pPr>
            <a:endParaRPr lang="en-GB" sz="1800"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9745589" cy="4351338"/>
          </a:xfrm>
          <a:prstGeom prst="rect">
            <a:avLst/>
          </a:prstGeom>
        </p:spPr>
        <p:txBody>
          <a:bodyPr lIns="91440" tIns="45720" rIns="91440" bIns="45720" anchor="t"/>
          <a:lstStyle/>
          <a:p>
            <a:r>
              <a:rPr lang="en-US" sz="1800" dirty="0">
                <a:hlinkClick r:id="rId3"/>
              </a:rPr>
              <a:t>https://github.com/Lee-AnnS/DataScienceEcosystem/blob/main/edadataviz.ipynb</a:t>
            </a:r>
            <a:endParaRPr lang="en-US" sz="1800" dirty="0"/>
          </a:p>
          <a:p>
            <a:r>
              <a:rPr lang="en-GB" dirty="0"/>
              <a:t>The following plots can be visualised:</a:t>
            </a:r>
          </a:p>
          <a:p>
            <a:r>
              <a:rPr lang="en-GB" dirty="0"/>
              <a:t>Flight Number vs. Payload Mass, Flight Number vs. Launch Site, Payload Mass vs. Launch Site, Orbit Type vs. Success Rate, Flight Number vs. Orbit Type, Payload Mass vs Orbit Type and Success Rate Yearly Trend Scatter plots show the relationship between variables. If a relationship exists, they could be used in machine learning model. Bar charts show comparisons among discrete categories. The goal is to show the relationship between the specific categories being compared and a measured value. Line charts show trends in data over time (time series).</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5035" y="1253331"/>
            <a:ext cx="11101930" cy="4351338"/>
          </a:xfrm>
          <a:prstGeom prst="rect">
            <a:avLst/>
          </a:prstGeom>
        </p:spPr>
        <p:txBody>
          <a:bodyPr lIns="91440" tIns="45720" rIns="91440" bIns="45720" anchor="t"/>
          <a:lstStyle/>
          <a:p>
            <a:r>
              <a:rPr lang="en-US" sz="1800" dirty="0">
                <a:hlinkClick r:id="rId3"/>
              </a:rPr>
              <a:t>https://github.com/Lee-AnnS/DataScienceEcosystem/blob/main/jupyter-labs-eda-sql-coursera_sqllite.ipynb</a:t>
            </a:r>
            <a:endParaRPr lang="en-US" sz="1800" dirty="0"/>
          </a:p>
          <a:p>
            <a:r>
              <a:rPr lang="en-GB" sz="2000" dirty="0"/>
              <a:t>Displayed the names of the unique launch sites in the space mission </a:t>
            </a:r>
          </a:p>
          <a:p>
            <a:r>
              <a:rPr lang="en-GB" sz="2000" dirty="0"/>
              <a:t>Displayed 5 records where launch sites begin with the string 'CCA’ </a:t>
            </a:r>
          </a:p>
          <a:p>
            <a:r>
              <a:rPr lang="en-GB" sz="2000" dirty="0"/>
              <a:t>Displayed the total payload mass carried by boosters launched by NASA (CRS)</a:t>
            </a:r>
          </a:p>
          <a:p>
            <a:r>
              <a:rPr lang="en-GB" sz="2000" dirty="0"/>
              <a:t>Displayed the average payload mass carried by booster version F9 v1.1 </a:t>
            </a:r>
          </a:p>
          <a:p>
            <a:r>
              <a:rPr lang="en-GB" sz="2000" dirty="0"/>
              <a:t>Listed the date when the first </a:t>
            </a:r>
            <a:r>
              <a:rPr lang="en-GB" sz="2000" dirty="0" err="1"/>
              <a:t>succesful</a:t>
            </a:r>
            <a:r>
              <a:rPr lang="en-GB" sz="2000" dirty="0"/>
              <a:t> landing outcome in ground pad was </a:t>
            </a:r>
            <a:r>
              <a:rPr lang="en-GB" sz="2000" dirty="0" err="1"/>
              <a:t>acheived</a:t>
            </a:r>
            <a:r>
              <a:rPr lang="en-GB" sz="2000" dirty="0"/>
              <a:t>.</a:t>
            </a:r>
          </a:p>
          <a:p>
            <a:r>
              <a:rPr lang="en-GB" sz="2000" dirty="0"/>
              <a:t>Listed the names of the boosters which have success in drone ship and have payload mass greater than 4000 but less than 6000</a:t>
            </a:r>
          </a:p>
          <a:p>
            <a:r>
              <a:rPr lang="en-GB" sz="2000" dirty="0"/>
              <a:t>Listed the total number of successful and failure mission outcomes</a:t>
            </a:r>
          </a:p>
          <a:p>
            <a:r>
              <a:rPr lang="en-GB" sz="2000" dirty="0"/>
              <a:t>Listed all the </a:t>
            </a:r>
            <a:r>
              <a:rPr lang="en-GB" sz="2000" dirty="0" err="1"/>
              <a:t>booster_versions</a:t>
            </a:r>
            <a:r>
              <a:rPr lang="en-GB" sz="2000" dirty="0"/>
              <a:t> that have carried the maximum payload mass, using a subquery with a suitable aggregate function.</a:t>
            </a:r>
          </a:p>
          <a:p>
            <a:r>
              <a:rPr lang="en-GB" sz="2000" dirty="0"/>
              <a:t>Listed the records which will display the month names, failure </a:t>
            </a:r>
            <a:r>
              <a:rPr lang="en-GB" sz="2000" dirty="0" err="1"/>
              <a:t>landing_outcomes</a:t>
            </a:r>
            <a:r>
              <a:rPr lang="en-GB" sz="2000" dirty="0"/>
              <a:t> in drone ship ,booster versions, </a:t>
            </a:r>
            <a:r>
              <a:rPr lang="en-GB" sz="2000" dirty="0" err="1"/>
              <a:t>launch_site</a:t>
            </a:r>
            <a:r>
              <a:rPr lang="en-GB" sz="2000" dirty="0"/>
              <a:t> for the months in year 2015.</a:t>
            </a:r>
          </a:p>
          <a:p>
            <a:r>
              <a:rPr lang="en-GB" sz="2000" dirty="0"/>
              <a:t>Ranked the count of landing outcomes (such as Failure (drone ship) or Success (ground pad)) between the date 2010-06-04 and 2017-03-20, in descending order.</a:t>
            </a:r>
            <a:endParaRPr lang="en-US" sz="2000" dirty="0"/>
          </a:p>
          <a:p>
            <a:endParaRPr lang="en-US" sz="20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1055" y="1344216"/>
            <a:ext cx="11740945" cy="4937874"/>
          </a:xfrm>
          <a:prstGeom prst="rect">
            <a:avLst/>
          </a:prstGeom>
        </p:spPr>
        <p:txBody>
          <a:bodyPr>
            <a:normAutofit fontScale="25000" lnSpcReduction="20000"/>
          </a:bodyPr>
          <a:lstStyle/>
          <a:p>
            <a:pPr marL="0" indent="0">
              <a:buNone/>
            </a:pPr>
            <a:r>
              <a:rPr lang="en-US" sz="7200" dirty="0">
                <a:hlinkClick r:id="rId3"/>
              </a:rPr>
              <a:t>https://github.com/Lee-AnnS/DataScienceEcosystem/blob/main/lab_jupyter_launch_site_location.ipynb</a:t>
            </a:r>
            <a:endParaRPr lang="en-US" sz="7200" dirty="0"/>
          </a:p>
          <a:p>
            <a:pPr marL="0" indent="0">
              <a:buNone/>
            </a:pPr>
            <a:r>
              <a:rPr lang="en-GB" sz="11200" b="1" dirty="0"/>
              <a:t>Markers of all Launch Sites: </a:t>
            </a:r>
          </a:p>
          <a:p>
            <a:r>
              <a:rPr lang="en-GB" sz="11200" dirty="0"/>
              <a:t>Added Marker with Circle, Popup Label and Text Label of NASA</a:t>
            </a:r>
            <a:br>
              <a:rPr lang="en-GB" sz="11200" dirty="0"/>
            </a:br>
            <a:r>
              <a:rPr lang="en-GB" sz="11200" dirty="0"/>
              <a:t>Johnson Space </a:t>
            </a:r>
            <a:r>
              <a:rPr lang="en-GB" sz="11200" dirty="0" err="1"/>
              <a:t>Center</a:t>
            </a:r>
            <a:r>
              <a:rPr lang="en-GB" sz="11200" dirty="0"/>
              <a:t> using its latitude and longitude coordinates as a start location. Added Markers with Circle, Popup Label and Text Label of all Launch Sites using their latitude and longitude coordinates to show their geographical locations and proximity to Equator and coasts.</a:t>
            </a:r>
          </a:p>
          <a:p>
            <a:pPr marL="0" indent="0">
              <a:buNone/>
            </a:pPr>
            <a:r>
              <a:rPr lang="en-GB" sz="11200" b="1" dirty="0"/>
              <a:t>Coloured Markers of the launch outcomes for each Launch Site:</a:t>
            </a:r>
          </a:p>
          <a:p>
            <a:r>
              <a:rPr lang="en-GB" sz="11200" dirty="0"/>
              <a:t>Added coloured Markers of success (Green) and failed (Red) launches using Marker Cluster to identify which launch sites have relatively high success rates.</a:t>
            </a:r>
          </a:p>
          <a:p>
            <a:pPr marL="0" indent="0">
              <a:buNone/>
            </a:pPr>
            <a:r>
              <a:rPr lang="en-GB" sz="11200" b="1" dirty="0"/>
              <a:t>Distances between a Launch Site to its proximities:</a:t>
            </a:r>
          </a:p>
          <a:p>
            <a:r>
              <a:rPr lang="en-GB" sz="11200" dirty="0"/>
              <a:t>Added coloured Lines to show distances between the Launch Site KSC LC-39A (as an example) and its proximities like Railway, Highway, Coastline and Closest City</a:t>
            </a:r>
            <a:endParaRPr lang="en-US" sz="112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2793"/>
            <a:ext cx="10515600" cy="4614170"/>
          </a:xfrm>
          <a:prstGeom prst="rect">
            <a:avLst/>
          </a:prstGeom>
        </p:spPr>
        <p:txBody>
          <a:bodyPr vert="horz" lIns="91440" tIns="45720" rIns="91440" bIns="45720" rtlCol="0" anchor="t">
            <a:normAutofit fontScale="85000" lnSpcReduction="20000"/>
          </a:bodyPr>
          <a:lstStyle/>
          <a:p>
            <a:pPr marL="0" indent="0">
              <a:buNone/>
            </a:pPr>
            <a:r>
              <a:rPr lang="en-ZA" sz="3000" b="1" dirty="0"/>
              <a:t>Launch Sites Dropdown List: </a:t>
            </a:r>
          </a:p>
          <a:p>
            <a:r>
              <a:rPr lang="en-GB" sz="3000" dirty="0"/>
              <a:t>Added a dropdown list to enable Launch Site selection.</a:t>
            </a:r>
          </a:p>
          <a:p>
            <a:pPr marL="0" indent="0">
              <a:buNone/>
            </a:pPr>
            <a:r>
              <a:rPr lang="en-GB" sz="3000" b="1" dirty="0"/>
              <a:t>Pie Chart showing Success Launches:</a:t>
            </a:r>
          </a:p>
          <a:p>
            <a:r>
              <a:rPr lang="en-GB" sz="3000" dirty="0"/>
              <a:t>Added a pie chart to show the total successful launches count for all sites and the Success vs. Failed counts for the site, if a specific Launch Site was selected.</a:t>
            </a:r>
          </a:p>
          <a:p>
            <a:pPr marL="0" indent="0">
              <a:buNone/>
            </a:pPr>
            <a:r>
              <a:rPr lang="en-GB" sz="3000" b="1" dirty="0"/>
              <a:t>Slider of Payload Mass Range:</a:t>
            </a:r>
          </a:p>
          <a:p>
            <a:r>
              <a:rPr lang="en-GB" sz="3000" dirty="0"/>
              <a:t> Added a slider to select Payload range.</a:t>
            </a:r>
          </a:p>
          <a:p>
            <a:pPr marL="0" indent="0">
              <a:buNone/>
            </a:pPr>
            <a:r>
              <a:rPr lang="en-GB" sz="3000" b="1" dirty="0"/>
              <a:t>Scatter Chart of Payload Mass vs. Success Rate for the different Booster</a:t>
            </a:r>
            <a:br>
              <a:rPr lang="en-GB" sz="3000" b="1" dirty="0"/>
            </a:br>
            <a:r>
              <a:rPr lang="en-GB" sz="3000" b="1" dirty="0"/>
              <a:t>Versions:</a:t>
            </a:r>
          </a:p>
          <a:p>
            <a:r>
              <a:rPr lang="en-GB" sz="3000" dirty="0"/>
              <a:t>Added a scatter chart to show the correlation between Payload and</a:t>
            </a:r>
            <a:br>
              <a:rPr lang="en-GB" sz="3000" dirty="0"/>
            </a:br>
            <a:r>
              <a:rPr lang="en-GB" sz="3000" dirty="0"/>
              <a:t>Launch Success</a:t>
            </a:r>
            <a:endParaRPr lang="en-ZA" sz="30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2590" y="1380967"/>
            <a:ext cx="11266819" cy="5046244"/>
          </a:xfrm>
          <a:prstGeom prst="rect">
            <a:avLst/>
          </a:prstGeom>
        </p:spPr>
        <p:txBody>
          <a:bodyPr>
            <a:normAutofit fontScale="92500" lnSpcReduction="20000"/>
          </a:bodyPr>
          <a:lstStyle/>
          <a:p>
            <a:pPr marL="0" indent="0">
              <a:buNone/>
            </a:pPr>
            <a:r>
              <a:rPr lang="en-US" sz="2100" dirty="0">
                <a:hlinkClick r:id="rId3"/>
              </a:rPr>
              <a:t>https://github.com/LeeAnnS/DataScienceEcosystem/blob/main/SpaceX_Machine%20Learning%20Prediction_Part_5.ipynb</a:t>
            </a:r>
            <a:endParaRPr lang="en-US" sz="2100" dirty="0"/>
          </a:p>
          <a:p>
            <a:r>
              <a:rPr lang="en-GB" sz="3000" dirty="0"/>
              <a:t>Creating a NumPy array from the column "Class" in data</a:t>
            </a:r>
          </a:p>
          <a:p>
            <a:r>
              <a:rPr lang="en-GB" sz="3000" dirty="0"/>
              <a:t>Standardizing the data with </a:t>
            </a:r>
            <a:r>
              <a:rPr lang="en-GB" sz="3000" dirty="0" err="1"/>
              <a:t>StandardScaler</a:t>
            </a:r>
            <a:r>
              <a:rPr lang="en-GB" sz="3000" dirty="0"/>
              <a:t>, then fitting and transforming it</a:t>
            </a:r>
          </a:p>
          <a:p>
            <a:r>
              <a:rPr lang="en-GB" sz="3000" dirty="0"/>
              <a:t>Splitting the data into training and testing sets with </a:t>
            </a:r>
            <a:r>
              <a:rPr lang="en-GB" sz="3000" dirty="0" err="1"/>
              <a:t>train_test_split</a:t>
            </a:r>
            <a:r>
              <a:rPr lang="en-GB" sz="3000" dirty="0"/>
              <a:t> function</a:t>
            </a:r>
          </a:p>
          <a:p>
            <a:r>
              <a:rPr lang="en-GB" sz="3000" dirty="0"/>
              <a:t>Creating a </a:t>
            </a:r>
            <a:r>
              <a:rPr lang="en-GB" sz="3000" dirty="0" err="1"/>
              <a:t>GridSearchCV</a:t>
            </a:r>
            <a:r>
              <a:rPr lang="en-GB" sz="3000" dirty="0"/>
              <a:t> object with cv = 10 to find the best parameters</a:t>
            </a:r>
          </a:p>
          <a:p>
            <a:r>
              <a:rPr lang="en-GB" sz="3000" dirty="0"/>
              <a:t>Applying </a:t>
            </a:r>
            <a:r>
              <a:rPr lang="en-GB" sz="3000" dirty="0" err="1"/>
              <a:t>GridSearchCV</a:t>
            </a:r>
            <a:r>
              <a:rPr lang="en-GB" sz="3000" dirty="0"/>
              <a:t> on </a:t>
            </a:r>
            <a:r>
              <a:rPr lang="en-GB" sz="3000" dirty="0" err="1"/>
              <a:t>LogReg</a:t>
            </a:r>
            <a:r>
              <a:rPr lang="en-GB" sz="3000" dirty="0"/>
              <a:t>, SVM, Decision Tree, and KNN models</a:t>
            </a:r>
          </a:p>
          <a:p>
            <a:r>
              <a:rPr lang="en-GB" sz="3000" dirty="0"/>
              <a:t>Calculating the accuracy on the test data using the method score() for all models</a:t>
            </a:r>
          </a:p>
          <a:p>
            <a:r>
              <a:rPr lang="en-GB" sz="3000" dirty="0"/>
              <a:t>Examining the confusion matrix for all models</a:t>
            </a:r>
          </a:p>
          <a:p>
            <a:r>
              <a:rPr lang="en-GB" sz="3000" dirty="0"/>
              <a:t>Finding the method performs best by examining the </a:t>
            </a:r>
            <a:r>
              <a:rPr lang="en-GB" sz="3000" dirty="0" err="1"/>
              <a:t>Jaccard_score</a:t>
            </a:r>
            <a:r>
              <a:rPr lang="en-GB" sz="3000" dirty="0"/>
              <a:t> and </a:t>
            </a:r>
            <a:r>
              <a:rPr lang="en-GB" sz="3000" dirty="0" err="1"/>
              <a:t>FI_score</a:t>
            </a:r>
            <a:r>
              <a:rPr lang="en-GB" sz="3000" dirty="0"/>
              <a:t> metrics</a:t>
            </a:r>
            <a:endParaRPr lang="en-US" sz="3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97587" y="1834052"/>
            <a:ext cx="4056610" cy="3436217"/>
          </a:xfrm>
          <a:prstGeom prst="rect">
            <a:avLst/>
          </a:prstGeom>
        </p:spPr>
        <p:txBody>
          <a:bodyPr>
            <a:normAutofit/>
          </a:bodyPr>
          <a:lstStyle/>
          <a:p>
            <a:pPr marL="0" indent="0">
              <a:lnSpc>
                <a:spcPct val="100000"/>
              </a:lnSpc>
              <a:spcBef>
                <a:spcPts val="1400"/>
              </a:spcBef>
              <a:buNone/>
            </a:pPr>
            <a:r>
              <a:rPr lang="en-ZA" sz="2200" dirty="0">
                <a:solidFill>
                  <a:schemeClr val="accent3">
                    <a:lumMod val="25000"/>
                  </a:schemeClr>
                </a:solidFill>
                <a:latin typeface="Abadi" panose="020B0604020104020204" pitchFamily="34" charset="0"/>
              </a:rPr>
              <a:t>The earliest flights all failed while the latest flights all succeeded.</a:t>
            </a:r>
          </a:p>
          <a:p>
            <a:pPr marL="0" indent="0">
              <a:lnSpc>
                <a:spcPct val="100000"/>
              </a:lnSpc>
              <a:spcBef>
                <a:spcPts val="1400"/>
              </a:spcBef>
              <a:buNone/>
            </a:pPr>
            <a:r>
              <a:rPr lang="en-ZA" sz="2200" dirty="0">
                <a:solidFill>
                  <a:schemeClr val="accent3">
                    <a:lumMod val="25000"/>
                  </a:schemeClr>
                </a:solidFill>
                <a:latin typeface="Abadi" panose="020B0604020104020204" pitchFamily="34" charset="0"/>
              </a:rPr>
              <a:t>The CCAFS SLC 40 has majority of launches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VAFB SLC 40 and KSC LC 39A have higher success rates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 and launch site&#10;&#10;AI-generated content may be incorrect.">
            <a:extLst>
              <a:ext uri="{FF2B5EF4-FFF2-40B4-BE49-F238E27FC236}">
                <a16:creationId xmlns:a16="http://schemas.microsoft.com/office/drawing/2014/main" id="{1F7D1543-7FA6-9897-C8E1-A7ED22F8B8FF}"/>
              </a:ext>
            </a:extLst>
          </p:cNvPr>
          <p:cNvPicPr>
            <a:picLocks noChangeAspect="1"/>
          </p:cNvPicPr>
          <p:nvPr/>
        </p:nvPicPr>
        <p:blipFill>
          <a:blip r:embed="rId3"/>
          <a:stretch>
            <a:fillRect/>
          </a:stretch>
        </p:blipFill>
        <p:spPr>
          <a:xfrm>
            <a:off x="285140" y="1331336"/>
            <a:ext cx="7201424" cy="50958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62654" y="1849607"/>
            <a:ext cx="2524314" cy="3811588"/>
          </a:xfrm>
          <a:prstGeom prst="rect">
            <a:avLst/>
          </a:prstGeom>
        </p:spPr>
        <p:txBody>
          <a:bodyPr>
            <a:normAutofit/>
          </a:bodyPr>
          <a:lstStyle/>
          <a:p>
            <a:pPr marL="0" indent="0">
              <a:lnSpc>
                <a:spcPct val="100000"/>
              </a:lnSpc>
              <a:spcBef>
                <a:spcPts val="1400"/>
              </a:spcBef>
              <a:buNone/>
            </a:pPr>
            <a:r>
              <a:rPr lang="en-ZA" sz="2200" dirty="0">
                <a:solidFill>
                  <a:schemeClr val="accent3">
                    <a:lumMod val="25000"/>
                  </a:schemeClr>
                </a:solidFill>
                <a:latin typeface="Abadi" panose="020B0604020104020204" pitchFamily="34" charset="0"/>
              </a:rPr>
              <a:t>The higher the Payload Mass the higher the success rate </a:t>
            </a:r>
          </a:p>
          <a:p>
            <a:pPr marL="0" indent="0">
              <a:lnSpc>
                <a:spcPct val="100000"/>
              </a:lnSpc>
              <a:spcBef>
                <a:spcPts val="1400"/>
              </a:spcBef>
              <a:buNone/>
            </a:pPr>
            <a:r>
              <a:rPr lang="en-ZA" sz="2200" dirty="0">
                <a:solidFill>
                  <a:schemeClr val="accent3">
                    <a:lumMod val="25000"/>
                  </a:schemeClr>
                </a:solidFill>
                <a:latin typeface="Abadi" panose="020B0604020104020204" pitchFamily="34" charset="0"/>
              </a:rPr>
              <a:t>All launches with a payload over 8000kg were successful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screen with numbers and dots&#10;&#10;AI-generated content may be incorrect.">
            <a:extLst>
              <a:ext uri="{FF2B5EF4-FFF2-40B4-BE49-F238E27FC236}">
                <a16:creationId xmlns:a16="http://schemas.microsoft.com/office/drawing/2014/main" id="{81D3557F-D3EA-045F-73C7-2DF31B3D7C2E}"/>
              </a:ext>
            </a:extLst>
          </p:cNvPr>
          <p:cNvPicPr>
            <a:picLocks noChangeAspect="1"/>
          </p:cNvPicPr>
          <p:nvPr/>
        </p:nvPicPr>
        <p:blipFill>
          <a:blip r:embed="rId3"/>
          <a:stretch>
            <a:fillRect/>
          </a:stretch>
        </p:blipFill>
        <p:spPr>
          <a:xfrm>
            <a:off x="9876" y="1393561"/>
            <a:ext cx="9533136" cy="483283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18321" y="1650842"/>
            <a:ext cx="2873679" cy="3811588"/>
          </a:xfrm>
          <a:prstGeom prst="rect">
            <a:avLst/>
          </a:prstGeom>
        </p:spPr>
        <p:txBody>
          <a:bodyPr>
            <a:normAutofit/>
          </a:bodyPr>
          <a:lstStyle/>
          <a:p>
            <a:pPr marL="0" indent="0">
              <a:lnSpc>
                <a:spcPct val="100000"/>
              </a:lnSpc>
              <a:spcBef>
                <a:spcPts val="1400"/>
              </a:spcBef>
              <a:buNone/>
            </a:pPr>
            <a:r>
              <a:rPr lang="en-ZA" sz="2200" dirty="0">
                <a:solidFill>
                  <a:schemeClr val="accent3">
                    <a:lumMod val="25000"/>
                  </a:schemeClr>
                </a:solidFill>
                <a:latin typeface="Abadi" panose="020B0604020104020204" pitchFamily="34" charset="0"/>
              </a:rPr>
              <a:t>Orbits with 100% success rate are ES-L1, GEO, HEO and SSO</a:t>
            </a:r>
          </a:p>
          <a:p>
            <a:pPr marL="0" indent="0">
              <a:lnSpc>
                <a:spcPct val="100000"/>
              </a:lnSpc>
              <a:spcBef>
                <a:spcPts val="1400"/>
              </a:spcBef>
              <a:buNone/>
            </a:pPr>
            <a:r>
              <a:rPr lang="en-ZA" sz="2200" dirty="0">
                <a:solidFill>
                  <a:schemeClr val="accent3">
                    <a:lumMod val="25000"/>
                  </a:schemeClr>
                </a:solidFill>
                <a:latin typeface="Abadi" panose="020B0604020104020204" pitchFamily="34" charset="0"/>
              </a:rPr>
              <a:t>SO had a 0% success rate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a graph&#10;&#10;AI-generated content may be incorrect.">
            <a:extLst>
              <a:ext uri="{FF2B5EF4-FFF2-40B4-BE49-F238E27FC236}">
                <a16:creationId xmlns:a16="http://schemas.microsoft.com/office/drawing/2014/main" id="{81114149-1950-6E14-59B1-F7D5968FC751}"/>
              </a:ext>
            </a:extLst>
          </p:cNvPr>
          <p:cNvPicPr>
            <a:picLocks noChangeAspect="1"/>
          </p:cNvPicPr>
          <p:nvPr/>
        </p:nvPicPr>
        <p:blipFill>
          <a:blip r:embed="rId3"/>
          <a:stretch>
            <a:fillRect/>
          </a:stretch>
        </p:blipFill>
        <p:spPr>
          <a:xfrm>
            <a:off x="0" y="1360237"/>
            <a:ext cx="9227314" cy="526353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68498" y="1917744"/>
            <a:ext cx="2743200" cy="3650095"/>
          </a:xfrm>
          <a:prstGeom prst="rect">
            <a:avLst/>
          </a:prstGeom>
        </p:spPr>
        <p:txBody>
          <a:bodyPr>
            <a:normAutofit/>
          </a:bodyPr>
          <a:lstStyle/>
          <a:p>
            <a:pPr marL="0" indent="0">
              <a:lnSpc>
                <a:spcPct val="100000"/>
              </a:lnSpc>
              <a:spcBef>
                <a:spcPts val="1400"/>
              </a:spcBef>
              <a:buNone/>
            </a:pPr>
            <a:r>
              <a:rPr lang="en-ZA" sz="2200" dirty="0">
                <a:solidFill>
                  <a:schemeClr val="accent3">
                    <a:lumMod val="25000"/>
                  </a:schemeClr>
                </a:solidFill>
                <a:latin typeface="Abadi" panose="020B0604020104020204" pitchFamily="34" charset="0"/>
              </a:rPr>
              <a:t>In the LEO orbit the success appears to be related to the number of flights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blue and orange dots&#10;&#10;AI-generated content may be incorrect.">
            <a:extLst>
              <a:ext uri="{FF2B5EF4-FFF2-40B4-BE49-F238E27FC236}">
                <a16:creationId xmlns:a16="http://schemas.microsoft.com/office/drawing/2014/main" id="{2C7A2832-5344-7DED-E073-EA32E38455C5}"/>
              </a:ext>
            </a:extLst>
          </p:cNvPr>
          <p:cNvPicPr>
            <a:picLocks noChangeAspect="1"/>
          </p:cNvPicPr>
          <p:nvPr/>
        </p:nvPicPr>
        <p:blipFill>
          <a:blip r:embed="rId3"/>
          <a:stretch>
            <a:fillRect/>
          </a:stretch>
        </p:blipFill>
        <p:spPr>
          <a:xfrm>
            <a:off x="42693" y="1416194"/>
            <a:ext cx="9325805" cy="501101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92887" y="1785114"/>
            <a:ext cx="2477193"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Heavy payloads have a negative influence on GTO orbits and positive on ISS and LEO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numbers and dots&#10;&#10;AI-generated content may be incorrect.">
            <a:extLst>
              <a:ext uri="{FF2B5EF4-FFF2-40B4-BE49-F238E27FC236}">
                <a16:creationId xmlns:a16="http://schemas.microsoft.com/office/drawing/2014/main" id="{5199CCAE-47EC-91F0-8BEC-C9B20C1A2CA0}"/>
              </a:ext>
            </a:extLst>
          </p:cNvPr>
          <p:cNvPicPr>
            <a:picLocks noChangeAspect="1"/>
          </p:cNvPicPr>
          <p:nvPr/>
        </p:nvPicPr>
        <p:blipFill>
          <a:blip r:embed="rId3"/>
          <a:stretch>
            <a:fillRect/>
          </a:stretch>
        </p:blipFill>
        <p:spPr>
          <a:xfrm>
            <a:off x="0" y="1356243"/>
            <a:ext cx="9455918" cy="507096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14772" y="1897295"/>
            <a:ext cx="3155803"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has been a launch success rate increase since 2013, which dropped in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AI-generated content may be incorrect.">
            <a:extLst>
              <a:ext uri="{FF2B5EF4-FFF2-40B4-BE49-F238E27FC236}">
                <a16:creationId xmlns:a16="http://schemas.microsoft.com/office/drawing/2014/main" id="{236DE647-452B-FE7E-D7C7-07A885380DA4}"/>
              </a:ext>
            </a:extLst>
          </p:cNvPr>
          <p:cNvPicPr>
            <a:picLocks noChangeAspect="1"/>
          </p:cNvPicPr>
          <p:nvPr/>
        </p:nvPicPr>
        <p:blipFill>
          <a:blip r:embed="rId3"/>
          <a:stretch>
            <a:fillRect/>
          </a:stretch>
        </p:blipFill>
        <p:spPr>
          <a:xfrm>
            <a:off x="171623" y="1266087"/>
            <a:ext cx="8257482" cy="554403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Content Placeholder 5" descr="A screenshot of a phone&#10;&#10;AI-generated content may be incorrect.">
            <a:extLst>
              <a:ext uri="{FF2B5EF4-FFF2-40B4-BE49-F238E27FC236}">
                <a16:creationId xmlns:a16="http://schemas.microsoft.com/office/drawing/2014/main" id="{A37B5B12-E47F-EF5B-765E-1F24A28CA3D0}"/>
              </a:ext>
            </a:extLst>
          </p:cNvPr>
          <p:cNvPicPr>
            <a:picLocks noGrp="1" noChangeAspect="1"/>
          </p:cNvPicPr>
          <p:nvPr>
            <p:ph sz="half" idx="1"/>
          </p:nvPr>
        </p:nvPicPr>
        <p:blipFill>
          <a:blip r:embed="rId3"/>
          <a:stretch>
            <a:fillRect/>
          </a:stretch>
        </p:blipFill>
        <p:spPr>
          <a:xfrm>
            <a:off x="1629294" y="2069960"/>
            <a:ext cx="3009208" cy="3748757"/>
          </a:xfrm>
          <a:prstGeom prst="rect">
            <a:avLst/>
          </a:prstGeom>
        </p:spPr>
      </p:pic>
      <p:sp>
        <p:nvSpPr>
          <p:cNvPr id="8" name="Content Placeholder 7">
            <a:extLst>
              <a:ext uri="{FF2B5EF4-FFF2-40B4-BE49-F238E27FC236}">
                <a16:creationId xmlns:a16="http://schemas.microsoft.com/office/drawing/2014/main" id="{E3B525FE-7918-9066-6C27-821C60207E12}"/>
              </a:ext>
            </a:extLst>
          </p:cNvPr>
          <p:cNvSpPr>
            <a:spLocks noGrp="1"/>
          </p:cNvSpPr>
          <p:nvPr>
            <p:ph sz="half" idx="2"/>
          </p:nvPr>
        </p:nvSpPr>
        <p:spPr>
          <a:xfrm>
            <a:off x="6172200" y="2553363"/>
            <a:ext cx="4135582" cy="4351338"/>
          </a:xfrm>
        </p:spPr>
        <p:txBody>
          <a:bodyPr/>
          <a:lstStyle/>
          <a:p>
            <a:pPr marL="0" indent="0">
              <a:buNone/>
            </a:pPr>
            <a:r>
              <a:rPr lang="en-ZA" dirty="0"/>
              <a:t>Here are the names of the unique launch sites displayed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descr="A screenshot of a computer&#10;&#10;AI-generated content may be incorrect.">
            <a:extLst>
              <a:ext uri="{FF2B5EF4-FFF2-40B4-BE49-F238E27FC236}">
                <a16:creationId xmlns:a16="http://schemas.microsoft.com/office/drawing/2014/main" id="{812A6542-0B8E-6D07-7698-77875FE97A30}"/>
              </a:ext>
            </a:extLst>
          </p:cNvPr>
          <p:cNvPicPr>
            <a:picLocks noGrp="1" noChangeAspect="1"/>
          </p:cNvPicPr>
          <p:nvPr>
            <p:ph idx="4294967295"/>
          </p:nvPr>
        </p:nvPicPr>
        <p:blipFill>
          <a:blip r:embed="rId3"/>
          <a:stretch>
            <a:fillRect/>
          </a:stretch>
        </p:blipFill>
        <p:spPr>
          <a:xfrm>
            <a:off x="942372" y="1253331"/>
            <a:ext cx="10515600"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A6172453-512F-082D-EB10-CBA4F5E20341}"/>
              </a:ext>
            </a:extLst>
          </p:cNvPr>
          <p:cNvSpPr txBox="1"/>
          <p:nvPr/>
        </p:nvSpPr>
        <p:spPr>
          <a:xfrm>
            <a:off x="942372" y="5731635"/>
            <a:ext cx="8922328" cy="461665"/>
          </a:xfrm>
          <a:prstGeom prst="rect">
            <a:avLst/>
          </a:prstGeom>
          <a:noFill/>
        </p:spPr>
        <p:txBody>
          <a:bodyPr wrap="square" rtlCol="0">
            <a:spAutoFit/>
          </a:bodyPr>
          <a:lstStyle/>
          <a:p>
            <a:r>
              <a:rPr lang="en-ZA" sz="2400" dirty="0"/>
              <a:t>Displaying the 5 records where launch sites begin with the string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black rectangular object with white lines&#10;&#10;AI-generated content may be incorrect.">
            <a:extLst>
              <a:ext uri="{FF2B5EF4-FFF2-40B4-BE49-F238E27FC236}">
                <a16:creationId xmlns:a16="http://schemas.microsoft.com/office/drawing/2014/main" id="{811C1EEF-6634-E466-42CA-93AA445EB881}"/>
              </a:ext>
            </a:extLst>
          </p:cNvPr>
          <p:cNvPicPr>
            <a:picLocks noChangeAspect="1"/>
          </p:cNvPicPr>
          <p:nvPr/>
        </p:nvPicPr>
        <p:blipFill>
          <a:blip r:embed="rId3"/>
          <a:stretch>
            <a:fillRect/>
          </a:stretch>
        </p:blipFill>
        <p:spPr>
          <a:xfrm>
            <a:off x="61070" y="1784467"/>
            <a:ext cx="12069859" cy="2721031"/>
          </a:xfrm>
          <a:prstGeom prst="rect">
            <a:avLst/>
          </a:prstGeom>
        </p:spPr>
      </p:pic>
      <p:sp>
        <p:nvSpPr>
          <p:cNvPr id="7" name="TextBox 6">
            <a:extLst>
              <a:ext uri="{FF2B5EF4-FFF2-40B4-BE49-F238E27FC236}">
                <a16:creationId xmlns:a16="http://schemas.microsoft.com/office/drawing/2014/main" id="{4DA9021A-C493-341E-3430-E7076E3F9F71}"/>
              </a:ext>
            </a:extLst>
          </p:cNvPr>
          <p:cNvSpPr txBox="1"/>
          <p:nvPr/>
        </p:nvSpPr>
        <p:spPr>
          <a:xfrm>
            <a:off x="315884" y="4879100"/>
            <a:ext cx="11142088" cy="954107"/>
          </a:xfrm>
          <a:prstGeom prst="rect">
            <a:avLst/>
          </a:prstGeom>
          <a:noFill/>
        </p:spPr>
        <p:txBody>
          <a:bodyPr wrap="square" rtlCol="0">
            <a:spAutoFit/>
          </a:bodyPr>
          <a:lstStyle/>
          <a:p>
            <a:r>
              <a:rPr lang="en-ZA" sz="2800" dirty="0"/>
              <a:t>Displaying the total payload mass carried by boosters launched by NASA (CRS)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 shot of a computer&#10;&#10;AI-generated content may be incorrect.">
            <a:extLst>
              <a:ext uri="{FF2B5EF4-FFF2-40B4-BE49-F238E27FC236}">
                <a16:creationId xmlns:a16="http://schemas.microsoft.com/office/drawing/2014/main" id="{DE1198D2-4F6C-3D4A-F631-92CEEF1BB64B}"/>
              </a:ext>
            </a:extLst>
          </p:cNvPr>
          <p:cNvPicPr>
            <a:picLocks noChangeAspect="1"/>
          </p:cNvPicPr>
          <p:nvPr/>
        </p:nvPicPr>
        <p:blipFill>
          <a:blip r:embed="rId3"/>
          <a:stretch>
            <a:fillRect/>
          </a:stretch>
        </p:blipFill>
        <p:spPr>
          <a:xfrm>
            <a:off x="1120682" y="1717738"/>
            <a:ext cx="9539268" cy="2657582"/>
          </a:xfrm>
          <a:prstGeom prst="rect">
            <a:avLst/>
          </a:prstGeom>
        </p:spPr>
      </p:pic>
      <p:sp>
        <p:nvSpPr>
          <p:cNvPr id="7" name="TextBox 6">
            <a:extLst>
              <a:ext uri="{FF2B5EF4-FFF2-40B4-BE49-F238E27FC236}">
                <a16:creationId xmlns:a16="http://schemas.microsoft.com/office/drawing/2014/main" id="{13203658-9977-18AC-3907-5D1EB3EA5ACA}"/>
              </a:ext>
            </a:extLst>
          </p:cNvPr>
          <p:cNvSpPr txBox="1"/>
          <p:nvPr/>
        </p:nvSpPr>
        <p:spPr>
          <a:xfrm>
            <a:off x="1198117" y="5005359"/>
            <a:ext cx="9659388" cy="954107"/>
          </a:xfrm>
          <a:prstGeom prst="rect">
            <a:avLst/>
          </a:prstGeom>
          <a:noFill/>
        </p:spPr>
        <p:txBody>
          <a:bodyPr wrap="square" rtlCol="0">
            <a:spAutoFit/>
          </a:bodyPr>
          <a:lstStyle/>
          <a:p>
            <a:r>
              <a:rPr lang="en-ZA" sz="2800" dirty="0"/>
              <a:t>Displaying the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 program&#10;&#10;AI-generated content may be incorrect.">
            <a:extLst>
              <a:ext uri="{FF2B5EF4-FFF2-40B4-BE49-F238E27FC236}">
                <a16:creationId xmlns:a16="http://schemas.microsoft.com/office/drawing/2014/main" id="{CD83F7A6-8F22-2E3B-BFDB-DBDBF9CDD27B}"/>
              </a:ext>
            </a:extLst>
          </p:cNvPr>
          <p:cNvPicPr>
            <a:picLocks noChangeAspect="1"/>
          </p:cNvPicPr>
          <p:nvPr/>
        </p:nvPicPr>
        <p:blipFill>
          <a:blip r:embed="rId3"/>
          <a:stretch>
            <a:fillRect/>
          </a:stretch>
        </p:blipFill>
        <p:spPr>
          <a:xfrm>
            <a:off x="631767" y="2310341"/>
            <a:ext cx="7010691" cy="3043305"/>
          </a:xfrm>
          <a:prstGeom prst="rect">
            <a:avLst/>
          </a:prstGeom>
        </p:spPr>
      </p:pic>
      <p:sp>
        <p:nvSpPr>
          <p:cNvPr id="7" name="TextBox 6">
            <a:extLst>
              <a:ext uri="{FF2B5EF4-FFF2-40B4-BE49-F238E27FC236}">
                <a16:creationId xmlns:a16="http://schemas.microsoft.com/office/drawing/2014/main" id="{C4ED2CA1-B30C-3E4D-998A-827D4D6BA8ED}"/>
              </a:ext>
            </a:extLst>
          </p:cNvPr>
          <p:cNvSpPr txBox="1"/>
          <p:nvPr/>
        </p:nvSpPr>
        <p:spPr>
          <a:xfrm>
            <a:off x="8030094" y="2521059"/>
            <a:ext cx="2842953" cy="1815882"/>
          </a:xfrm>
          <a:prstGeom prst="rect">
            <a:avLst/>
          </a:prstGeom>
          <a:noFill/>
        </p:spPr>
        <p:txBody>
          <a:bodyPr wrap="square" rtlCol="0">
            <a:spAutoFit/>
          </a:bodyPr>
          <a:lstStyle/>
          <a:p>
            <a:r>
              <a:rPr lang="en-ZA" sz="2800" dirty="0"/>
              <a:t>Listing the date of the first successful ground landing </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phone&#10;&#10;AI-generated content may be incorrect.">
            <a:extLst>
              <a:ext uri="{FF2B5EF4-FFF2-40B4-BE49-F238E27FC236}">
                <a16:creationId xmlns:a16="http://schemas.microsoft.com/office/drawing/2014/main" id="{45F77750-EFE3-04A8-3EB8-592BB20514C9}"/>
              </a:ext>
            </a:extLst>
          </p:cNvPr>
          <p:cNvPicPr>
            <a:picLocks noChangeAspect="1"/>
          </p:cNvPicPr>
          <p:nvPr/>
        </p:nvPicPr>
        <p:blipFill>
          <a:blip r:embed="rId3"/>
          <a:stretch>
            <a:fillRect/>
          </a:stretch>
        </p:blipFill>
        <p:spPr>
          <a:xfrm>
            <a:off x="1911926" y="2060686"/>
            <a:ext cx="2909455" cy="3574475"/>
          </a:xfrm>
          <a:prstGeom prst="rect">
            <a:avLst/>
          </a:prstGeom>
        </p:spPr>
      </p:pic>
      <p:sp>
        <p:nvSpPr>
          <p:cNvPr id="6" name="TextBox 5">
            <a:extLst>
              <a:ext uri="{FF2B5EF4-FFF2-40B4-BE49-F238E27FC236}">
                <a16:creationId xmlns:a16="http://schemas.microsoft.com/office/drawing/2014/main" id="{B83D833F-C856-F895-E0E7-A8F863003FE5}"/>
              </a:ext>
            </a:extLst>
          </p:cNvPr>
          <p:cNvSpPr txBox="1"/>
          <p:nvPr/>
        </p:nvSpPr>
        <p:spPr>
          <a:xfrm>
            <a:off x="5636029" y="2284309"/>
            <a:ext cx="4189616" cy="2677656"/>
          </a:xfrm>
          <a:prstGeom prst="rect">
            <a:avLst/>
          </a:prstGeom>
          <a:noFill/>
        </p:spPr>
        <p:txBody>
          <a:bodyPr wrap="square" rtlCol="0">
            <a:spAutoFit/>
          </a:bodyPr>
          <a:lstStyle/>
          <a:p>
            <a:r>
              <a:rPr lang="en-ZA" sz="2800" dirty="0"/>
              <a:t>Listing the names of the boosters which have success in drone ship and heavy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A94CF2-92CE-549E-2EB1-F0F8EFC6659A}"/>
              </a:ext>
            </a:extLst>
          </p:cNvPr>
          <p:cNvSpPr>
            <a:spLocks noGrp="1"/>
          </p:cNvSpPr>
          <p:nvPr>
            <p:ph idx="1"/>
          </p:nvPr>
        </p:nvSpPr>
        <p:spPr>
          <a:xfrm>
            <a:off x="942372" y="1380967"/>
            <a:ext cx="10515600" cy="4351338"/>
          </a:xfrm>
        </p:spPr>
        <p:txBody>
          <a:bodyPr/>
          <a:lstStyle/>
          <a:p>
            <a:pPr>
              <a:buFont typeface="Wingdings" panose="05000000000000000000" pitchFamily="2" charset="2"/>
              <a:buChar char="Ø"/>
            </a:pPr>
            <a:r>
              <a:rPr lang="en-ZA" dirty="0"/>
              <a:t>Summary of methodology</a:t>
            </a:r>
          </a:p>
          <a:p>
            <a:pPr>
              <a:buFont typeface="Wingdings" panose="05000000000000000000" pitchFamily="2" charset="2"/>
              <a:buChar char="Ø"/>
            </a:pPr>
            <a:r>
              <a:rPr lang="en-ZA" dirty="0"/>
              <a:t>Data collection</a:t>
            </a:r>
          </a:p>
          <a:p>
            <a:pPr>
              <a:buFont typeface="Wingdings" panose="05000000000000000000" pitchFamily="2" charset="2"/>
              <a:buChar char="Ø"/>
            </a:pPr>
            <a:r>
              <a:rPr lang="en-ZA" dirty="0"/>
              <a:t>Data wrangling</a:t>
            </a:r>
          </a:p>
          <a:p>
            <a:pPr>
              <a:buFont typeface="Wingdings" panose="05000000000000000000" pitchFamily="2" charset="2"/>
              <a:buChar char="Ø"/>
            </a:pPr>
            <a:r>
              <a:rPr lang="en-ZA" dirty="0"/>
              <a:t>Exploratory Data Analysis with Data Visualisation and SQL</a:t>
            </a:r>
          </a:p>
          <a:p>
            <a:pPr>
              <a:buFont typeface="Wingdings" panose="05000000000000000000" pitchFamily="2" charset="2"/>
              <a:buChar char="Ø"/>
            </a:pPr>
            <a:r>
              <a:rPr lang="en-ZA" dirty="0"/>
              <a:t>Building an interactive map with Folium and a Dashboard with </a:t>
            </a:r>
            <a:r>
              <a:rPr lang="en-ZA" dirty="0" err="1"/>
              <a:t>Plotly</a:t>
            </a:r>
            <a:endParaRPr lang="en-ZA" dirty="0"/>
          </a:p>
          <a:p>
            <a:pPr>
              <a:buFont typeface="Wingdings" panose="05000000000000000000" pitchFamily="2" charset="2"/>
              <a:buChar char="Ø"/>
            </a:pPr>
            <a:r>
              <a:rPr lang="en-ZA" dirty="0"/>
              <a:t>Predictive analysis (Classification)</a:t>
            </a:r>
          </a:p>
          <a:p>
            <a:pPr>
              <a:buFont typeface="Wingdings" panose="05000000000000000000" pitchFamily="2" charset="2"/>
              <a:buChar char="Ø"/>
            </a:pPr>
            <a:r>
              <a:rPr lang="en-ZA" dirty="0"/>
              <a:t>Summary of results</a:t>
            </a:r>
          </a:p>
          <a:p>
            <a:pPr>
              <a:buFont typeface="Wingdings" panose="05000000000000000000" pitchFamily="2" charset="2"/>
              <a:buChar char="Ø"/>
            </a:pPr>
            <a:r>
              <a:rPr lang="en-ZA" dirty="0"/>
              <a:t>Exploratory Data Analysis results</a:t>
            </a:r>
          </a:p>
          <a:p>
            <a:pPr>
              <a:buFont typeface="Wingdings" panose="05000000000000000000" pitchFamily="2" charset="2"/>
              <a:buChar char="Ø"/>
            </a:pPr>
            <a:r>
              <a:rPr lang="en-ZA" dirty="0"/>
              <a:t>Interactive analytics visuals</a:t>
            </a:r>
          </a:p>
          <a:p>
            <a:pPr>
              <a:buFont typeface="Wingdings" panose="05000000000000000000" pitchFamily="2" charset="2"/>
              <a:buChar char="Ø"/>
            </a:pPr>
            <a:r>
              <a:rPr lang="en-ZA" dirty="0"/>
              <a:t>Predictive analysis results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AI-generated content may be incorrect.">
            <a:extLst>
              <a:ext uri="{FF2B5EF4-FFF2-40B4-BE49-F238E27FC236}">
                <a16:creationId xmlns:a16="http://schemas.microsoft.com/office/drawing/2014/main" id="{FE2EAF3C-DF22-6C3D-A869-84513CEA9E07}"/>
              </a:ext>
            </a:extLst>
          </p:cNvPr>
          <p:cNvPicPr>
            <a:picLocks noChangeAspect="1"/>
          </p:cNvPicPr>
          <p:nvPr/>
        </p:nvPicPr>
        <p:blipFill>
          <a:blip r:embed="rId3"/>
          <a:stretch>
            <a:fillRect/>
          </a:stretch>
        </p:blipFill>
        <p:spPr>
          <a:xfrm>
            <a:off x="1494545" y="1363531"/>
            <a:ext cx="9448119" cy="4193928"/>
          </a:xfrm>
          <a:prstGeom prst="rect">
            <a:avLst/>
          </a:prstGeom>
        </p:spPr>
      </p:pic>
      <p:sp>
        <p:nvSpPr>
          <p:cNvPr id="7" name="TextBox 6">
            <a:extLst>
              <a:ext uri="{FF2B5EF4-FFF2-40B4-BE49-F238E27FC236}">
                <a16:creationId xmlns:a16="http://schemas.microsoft.com/office/drawing/2014/main" id="{B5D7111C-04DF-00A1-72C1-559F99F3C6B4}"/>
              </a:ext>
            </a:extLst>
          </p:cNvPr>
          <p:cNvSpPr txBox="1"/>
          <p:nvPr/>
        </p:nvSpPr>
        <p:spPr>
          <a:xfrm>
            <a:off x="1685436" y="5562016"/>
            <a:ext cx="9600175" cy="954107"/>
          </a:xfrm>
          <a:prstGeom prst="rect">
            <a:avLst/>
          </a:prstGeom>
          <a:noFill/>
        </p:spPr>
        <p:txBody>
          <a:bodyPr wrap="square" rtlCol="0">
            <a:spAutoFit/>
          </a:bodyPr>
          <a:lstStyle/>
          <a:p>
            <a:r>
              <a:rPr lang="en-ZA" sz="2800" dirty="0"/>
              <a:t>Listing the total number of successful and failure mission outcomes </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black rectangle with white text&#10;&#10;AI-generated content may be incorrect.">
            <a:extLst>
              <a:ext uri="{FF2B5EF4-FFF2-40B4-BE49-F238E27FC236}">
                <a16:creationId xmlns:a16="http://schemas.microsoft.com/office/drawing/2014/main" id="{F01044D6-86CA-B4A2-62DD-FF51AFC83383}"/>
              </a:ext>
            </a:extLst>
          </p:cNvPr>
          <p:cNvPicPr>
            <a:picLocks noChangeAspect="1"/>
          </p:cNvPicPr>
          <p:nvPr/>
        </p:nvPicPr>
        <p:blipFill>
          <a:blip r:embed="rId3"/>
          <a:stretch>
            <a:fillRect/>
          </a:stretch>
        </p:blipFill>
        <p:spPr>
          <a:xfrm>
            <a:off x="920939" y="1710855"/>
            <a:ext cx="8181898" cy="4314718"/>
          </a:xfrm>
          <a:prstGeom prst="rect">
            <a:avLst/>
          </a:prstGeom>
        </p:spPr>
      </p:pic>
      <p:sp>
        <p:nvSpPr>
          <p:cNvPr id="7" name="TextBox 6">
            <a:extLst>
              <a:ext uri="{FF2B5EF4-FFF2-40B4-BE49-F238E27FC236}">
                <a16:creationId xmlns:a16="http://schemas.microsoft.com/office/drawing/2014/main" id="{046ED025-EC7C-9F38-AB41-0CE494659943}"/>
              </a:ext>
            </a:extLst>
          </p:cNvPr>
          <p:cNvSpPr txBox="1"/>
          <p:nvPr/>
        </p:nvSpPr>
        <p:spPr>
          <a:xfrm>
            <a:off x="9249294" y="2375791"/>
            <a:ext cx="2743200" cy="1938992"/>
          </a:xfrm>
          <a:prstGeom prst="rect">
            <a:avLst/>
          </a:prstGeom>
          <a:noFill/>
        </p:spPr>
        <p:txBody>
          <a:bodyPr wrap="square" rtlCol="0">
            <a:spAutoFit/>
          </a:bodyPr>
          <a:lstStyle/>
          <a:p>
            <a:r>
              <a:rPr lang="en-ZA" sz="2400" dirty="0"/>
              <a:t>Listing the names of the booster versions which have carried the maximum payload masses </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 program&#10;&#10;AI-generated content may be incorrect.">
            <a:extLst>
              <a:ext uri="{FF2B5EF4-FFF2-40B4-BE49-F238E27FC236}">
                <a16:creationId xmlns:a16="http://schemas.microsoft.com/office/drawing/2014/main" id="{6D0D49FC-7751-A37F-DD55-B635446B3D7A}"/>
              </a:ext>
            </a:extLst>
          </p:cNvPr>
          <p:cNvPicPr>
            <a:picLocks noChangeAspect="1"/>
          </p:cNvPicPr>
          <p:nvPr/>
        </p:nvPicPr>
        <p:blipFill>
          <a:blip r:embed="rId3"/>
          <a:stretch>
            <a:fillRect/>
          </a:stretch>
        </p:blipFill>
        <p:spPr>
          <a:xfrm>
            <a:off x="375369" y="1457597"/>
            <a:ext cx="8502082" cy="4228309"/>
          </a:xfrm>
          <a:prstGeom prst="rect">
            <a:avLst/>
          </a:prstGeom>
        </p:spPr>
      </p:pic>
      <p:sp>
        <p:nvSpPr>
          <p:cNvPr id="7" name="TextBox 6">
            <a:extLst>
              <a:ext uri="{FF2B5EF4-FFF2-40B4-BE49-F238E27FC236}">
                <a16:creationId xmlns:a16="http://schemas.microsoft.com/office/drawing/2014/main" id="{73249DAC-4736-040A-2B4D-EB5F7384FF85}"/>
              </a:ext>
            </a:extLst>
          </p:cNvPr>
          <p:cNvSpPr txBox="1"/>
          <p:nvPr/>
        </p:nvSpPr>
        <p:spPr>
          <a:xfrm>
            <a:off x="9097157" y="2043346"/>
            <a:ext cx="2360815" cy="1569660"/>
          </a:xfrm>
          <a:prstGeom prst="rect">
            <a:avLst/>
          </a:prstGeom>
          <a:noFill/>
        </p:spPr>
        <p:txBody>
          <a:bodyPr wrap="square" rtlCol="0">
            <a:spAutoFit/>
          </a:bodyPr>
          <a:lstStyle/>
          <a:p>
            <a:r>
              <a:rPr lang="en-ZA" sz="2400" dirty="0"/>
              <a:t>Listing the failed landing outcomes in the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 program&#10;&#10;AI-generated content may be incorrect.">
            <a:extLst>
              <a:ext uri="{FF2B5EF4-FFF2-40B4-BE49-F238E27FC236}">
                <a16:creationId xmlns:a16="http://schemas.microsoft.com/office/drawing/2014/main" id="{4476011A-6B20-32A4-9212-DEF39A8B5BC8}"/>
              </a:ext>
            </a:extLst>
          </p:cNvPr>
          <p:cNvPicPr>
            <a:picLocks noChangeAspect="1"/>
          </p:cNvPicPr>
          <p:nvPr/>
        </p:nvPicPr>
        <p:blipFill>
          <a:blip r:embed="rId3"/>
          <a:stretch>
            <a:fillRect/>
          </a:stretch>
        </p:blipFill>
        <p:spPr>
          <a:xfrm>
            <a:off x="388208" y="1413656"/>
            <a:ext cx="6590882" cy="5163184"/>
          </a:xfrm>
          <a:prstGeom prst="rect">
            <a:avLst/>
          </a:prstGeom>
        </p:spPr>
      </p:pic>
      <p:sp>
        <p:nvSpPr>
          <p:cNvPr id="7" name="TextBox 6">
            <a:extLst>
              <a:ext uri="{FF2B5EF4-FFF2-40B4-BE49-F238E27FC236}">
                <a16:creationId xmlns:a16="http://schemas.microsoft.com/office/drawing/2014/main" id="{207738D7-7DBC-FF05-9852-2F9824AB8A7A}"/>
              </a:ext>
            </a:extLst>
          </p:cNvPr>
          <p:cNvSpPr txBox="1"/>
          <p:nvPr/>
        </p:nvSpPr>
        <p:spPr>
          <a:xfrm>
            <a:off x="6999036" y="2179366"/>
            <a:ext cx="4804756" cy="1815882"/>
          </a:xfrm>
          <a:prstGeom prst="rect">
            <a:avLst/>
          </a:prstGeom>
          <a:noFill/>
        </p:spPr>
        <p:txBody>
          <a:bodyPr wrap="square" rtlCol="0">
            <a:spAutoFit/>
          </a:bodyPr>
          <a:lstStyle/>
          <a:p>
            <a:r>
              <a:rPr lang="en-ZA" sz="2800" dirty="0"/>
              <a:t>Ranking the count of landing outcomes between the date 2010-06-04 and 2017-03-20 in descending order </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 marker map</a:t>
            </a:r>
          </a:p>
        </p:txBody>
      </p:sp>
      <p:pic>
        <p:nvPicPr>
          <p:cNvPr id="6" name="Picture 5" descr="A map of the united states&#10;&#10;AI-generated content may be incorrect.">
            <a:extLst>
              <a:ext uri="{FF2B5EF4-FFF2-40B4-BE49-F238E27FC236}">
                <a16:creationId xmlns:a16="http://schemas.microsoft.com/office/drawing/2014/main" id="{7875D18F-F847-7C15-3A1E-F96ACF9BCF06}"/>
              </a:ext>
            </a:extLst>
          </p:cNvPr>
          <p:cNvPicPr>
            <a:picLocks noChangeAspect="1"/>
          </p:cNvPicPr>
          <p:nvPr/>
        </p:nvPicPr>
        <p:blipFill>
          <a:blip r:embed="rId3"/>
          <a:srcRect t="2681"/>
          <a:stretch>
            <a:fillRect/>
          </a:stretch>
        </p:blipFill>
        <p:spPr>
          <a:xfrm>
            <a:off x="128320" y="1645919"/>
            <a:ext cx="8827512" cy="4379653"/>
          </a:xfrm>
          <a:prstGeom prst="rect">
            <a:avLst/>
          </a:prstGeom>
        </p:spPr>
      </p:pic>
      <p:sp>
        <p:nvSpPr>
          <p:cNvPr id="7" name="TextBox 6">
            <a:extLst>
              <a:ext uri="{FF2B5EF4-FFF2-40B4-BE49-F238E27FC236}">
                <a16:creationId xmlns:a16="http://schemas.microsoft.com/office/drawing/2014/main" id="{BA32B3DD-EE20-DD99-1A35-61BFD6CE6773}"/>
              </a:ext>
            </a:extLst>
          </p:cNvPr>
          <p:cNvSpPr txBox="1"/>
          <p:nvPr/>
        </p:nvSpPr>
        <p:spPr>
          <a:xfrm>
            <a:off x="8955832" y="1474481"/>
            <a:ext cx="3027741" cy="4985980"/>
          </a:xfrm>
          <a:prstGeom prst="rect">
            <a:avLst/>
          </a:prstGeom>
          <a:noFill/>
        </p:spPr>
        <p:txBody>
          <a:bodyPr wrap="square" rtlCol="0">
            <a:spAutoFit/>
          </a:bodyPr>
          <a:lstStyle/>
          <a:p>
            <a:r>
              <a:rPr lang="en-GB" sz="2000" dirty="0"/>
              <a:t>Most of Launch sites are in proximity to the Equator line</a:t>
            </a:r>
            <a:br>
              <a:rPr lang="en-GB" sz="2000" dirty="0"/>
            </a:br>
            <a:r>
              <a:rPr lang="en-GB" sz="2000" dirty="0"/>
              <a:t>because the land is moving faster at the equator than any other place on the surface of the Earth.</a:t>
            </a:r>
          </a:p>
          <a:p>
            <a:endParaRPr lang="en-GB" sz="2000" dirty="0"/>
          </a:p>
          <a:p>
            <a:r>
              <a:rPr lang="en-GB" sz="2000" dirty="0"/>
              <a:t>All launch sites are in very close proximity to the coast; while launching rockets towards the ocean it minimizes the risk of having any debris dropping or exploding near people.</a:t>
            </a:r>
          </a:p>
          <a:p>
            <a:endParaRPr lang="en-ZA"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Colour labeled launch records map</a:t>
            </a:r>
          </a:p>
        </p:txBody>
      </p:sp>
      <p:pic>
        <p:nvPicPr>
          <p:cNvPr id="4" name="Picture 3" descr="A screenshot of a map&#10;&#10;AI-generated content may be incorrect.">
            <a:extLst>
              <a:ext uri="{FF2B5EF4-FFF2-40B4-BE49-F238E27FC236}">
                <a16:creationId xmlns:a16="http://schemas.microsoft.com/office/drawing/2014/main" id="{AB726A4E-3EEC-CE0F-1AF8-CE2C5CFBABA5}"/>
              </a:ext>
            </a:extLst>
          </p:cNvPr>
          <p:cNvPicPr>
            <a:picLocks noChangeAspect="1"/>
          </p:cNvPicPr>
          <p:nvPr/>
        </p:nvPicPr>
        <p:blipFill>
          <a:blip r:embed="rId3"/>
          <a:stretch>
            <a:fillRect/>
          </a:stretch>
        </p:blipFill>
        <p:spPr>
          <a:xfrm>
            <a:off x="770011" y="1474604"/>
            <a:ext cx="6296904" cy="4848902"/>
          </a:xfrm>
          <a:prstGeom prst="rect">
            <a:avLst/>
          </a:prstGeom>
        </p:spPr>
      </p:pic>
      <p:sp>
        <p:nvSpPr>
          <p:cNvPr id="6" name="TextBox 5">
            <a:extLst>
              <a:ext uri="{FF2B5EF4-FFF2-40B4-BE49-F238E27FC236}">
                <a16:creationId xmlns:a16="http://schemas.microsoft.com/office/drawing/2014/main" id="{0AE2A3DA-BCAC-239D-E4C3-8580F6D55F86}"/>
              </a:ext>
            </a:extLst>
          </p:cNvPr>
          <p:cNvSpPr txBox="1"/>
          <p:nvPr/>
        </p:nvSpPr>
        <p:spPr>
          <a:xfrm>
            <a:off x="7482551" y="2083018"/>
            <a:ext cx="3290742" cy="3046988"/>
          </a:xfrm>
          <a:prstGeom prst="rect">
            <a:avLst/>
          </a:prstGeom>
          <a:noFill/>
        </p:spPr>
        <p:txBody>
          <a:bodyPr wrap="square" rtlCol="0">
            <a:spAutoFit/>
          </a:bodyPr>
          <a:lstStyle/>
          <a:p>
            <a:r>
              <a:rPr lang="en-ZA" sz="2400" dirty="0"/>
              <a:t>From The coloured labelled markers we can easily see which launch sites have relatively high success rates (green markers ) and low success rates (red markers)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From KSC LC-39A launch site to proximities </a:t>
            </a:r>
          </a:p>
        </p:txBody>
      </p:sp>
      <p:pic>
        <p:nvPicPr>
          <p:cNvPr id="4" name="Picture 3" descr="A map with different colored lines&#10;&#10;AI-generated content may be incorrect.">
            <a:extLst>
              <a:ext uri="{FF2B5EF4-FFF2-40B4-BE49-F238E27FC236}">
                <a16:creationId xmlns:a16="http://schemas.microsoft.com/office/drawing/2014/main" id="{343C5015-F70D-B188-B1C8-9DA1764ADA24}"/>
              </a:ext>
            </a:extLst>
          </p:cNvPr>
          <p:cNvPicPr>
            <a:picLocks noChangeAspect="1"/>
          </p:cNvPicPr>
          <p:nvPr/>
        </p:nvPicPr>
        <p:blipFill>
          <a:blip r:embed="rId3"/>
          <a:stretch>
            <a:fillRect/>
          </a:stretch>
        </p:blipFill>
        <p:spPr>
          <a:xfrm>
            <a:off x="770011" y="1413290"/>
            <a:ext cx="5591955" cy="4906060"/>
          </a:xfrm>
          <a:prstGeom prst="rect">
            <a:avLst/>
          </a:prstGeom>
        </p:spPr>
      </p:pic>
      <p:sp>
        <p:nvSpPr>
          <p:cNvPr id="6" name="TextBox 5">
            <a:extLst>
              <a:ext uri="{FF2B5EF4-FFF2-40B4-BE49-F238E27FC236}">
                <a16:creationId xmlns:a16="http://schemas.microsoft.com/office/drawing/2014/main" id="{26EBAE0C-E59F-72E1-1F26-7D4FBBD07A52}"/>
              </a:ext>
            </a:extLst>
          </p:cNvPr>
          <p:cNvSpPr txBox="1"/>
          <p:nvPr/>
        </p:nvSpPr>
        <p:spPr>
          <a:xfrm>
            <a:off x="6766560" y="2234433"/>
            <a:ext cx="4389120" cy="2677656"/>
          </a:xfrm>
          <a:prstGeom prst="rect">
            <a:avLst/>
          </a:prstGeom>
          <a:noFill/>
        </p:spPr>
        <p:txBody>
          <a:bodyPr wrap="square" rtlCol="0">
            <a:spAutoFit/>
          </a:bodyPr>
          <a:lstStyle/>
          <a:p>
            <a:r>
              <a:rPr lang="en-ZA" sz="2800" dirty="0"/>
              <a:t>The launch site is close to the coastline, railway and highway </a:t>
            </a:r>
          </a:p>
          <a:p>
            <a:endParaRPr lang="en-ZA" sz="2800" dirty="0"/>
          </a:p>
          <a:p>
            <a:r>
              <a:rPr lang="en-ZA" sz="2800" dirty="0"/>
              <a:t>Its closest city is Titusville which is 16,32km away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 </a:t>
            </a:r>
          </a:p>
        </p:txBody>
      </p:sp>
      <p:pic>
        <p:nvPicPr>
          <p:cNvPr id="4" name="Picture 3" descr="A pie chart with different colored circles&#10;&#10;AI-generated content may be incorrect.">
            <a:extLst>
              <a:ext uri="{FF2B5EF4-FFF2-40B4-BE49-F238E27FC236}">
                <a16:creationId xmlns:a16="http://schemas.microsoft.com/office/drawing/2014/main" id="{25127BBE-6EB0-963C-F104-F07A3C39E52A}"/>
              </a:ext>
            </a:extLst>
          </p:cNvPr>
          <p:cNvPicPr>
            <a:picLocks noChangeAspect="1"/>
          </p:cNvPicPr>
          <p:nvPr/>
        </p:nvPicPr>
        <p:blipFill>
          <a:blip r:embed="rId3"/>
          <a:srcRect l="28067"/>
          <a:stretch>
            <a:fillRect/>
          </a:stretch>
        </p:blipFill>
        <p:spPr>
          <a:xfrm>
            <a:off x="270401" y="1307050"/>
            <a:ext cx="11514820" cy="3977892"/>
          </a:xfrm>
          <a:prstGeom prst="rect">
            <a:avLst/>
          </a:prstGeom>
        </p:spPr>
      </p:pic>
      <p:sp>
        <p:nvSpPr>
          <p:cNvPr id="6" name="TextBox 5">
            <a:extLst>
              <a:ext uri="{FF2B5EF4-FFF2-40B4-BE49-F238E27FC236}">
                <a16:creationId xmlns:a16="http://schemas.microsoft.com/office/drawing/2014/main" id="{B493815E-4ACC-47C7-1B86-ED1E269E4F12}"/>
              </a:ext>
            </a:extLst>
          </p:cNvPr>
          <p:cNvSpPr txBox="1"/>
          <p:nvPr/>
        </p:nvSpPr>
        <p:spPr>
          <a:xfrm>
            <a:off x="1459987" y="5504293"/>
            <a:ext cx="8626385" cy="830997"/>
          </a:xfrm>
          <a:prstGeom prst="rect">
            <a:avLst/>
          </a:prstGeom>
          <a:noFill/>
        </p:spPr>
        <p:txBody>
          <a:bodyPr wrap="square" rtlCol="0">
            <a:spAutoFit/>
          </a:bodyPr>
          <a:lstStyle/>
          <a:p>
            <a:r>
              <a:rPr lang="en-ZA" sz="2400" dirty="0"/>
              <a:t>KSC LC-39A is clearly shown to be the most successful site and CCAFS LC-40 is the least </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B29325-7752-9D80-AAA5-CBF0E096C172}"/>
              </a:ext>
            </a:extLst>
          </p:cNvPr>
          <p:cNvSpPr>
            <a:spLocks noGrp="1"/>
          </p:cNvSpPr>
          <p:nvPr>
            <p:ph idx="1"/>
          </p:nvPr>
        </p:nvSpPr>
        <p:spPr/>
        <p:txBody>
          <a:bodyPr/>
          <a:lstStyle/>
          <a:p>
            <a:pPr>
              <a:buFont typeface="Wingdings" panose="05000000000000000000" pitchFamily="2" charset="2"/>
              <a:buChar char="Ø"/>
            </a:pPr>
            <a:r>
              <a:rPr lang="en-ZA" dirty="0"/>
              <a:t>Background</a:t>
            </a:r>
          </a:p>
          <a:p>
            <a:pPr marL="0" indent="0">
              <a:buNone/>
            </a:pPr>
            <a:r>
              <a:rPr lang="en-ZA" dirty="0"/>
              <a:t>SpaceX is a successful space exploration company that is able to continuously top the market with their cost conscious approach. This is why we feel instead of using rocket science to determine if the first stage will land, we can use machine learning models and public information, by learning patterns in data to determine the cost of each launch.</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the KSC LC-39A site</a:t>
            </a:r>
          </a:p>
        </p:txBody>
      </p:sp>
      <p:pic>
        <p:nvPicPr>
          <p:cNvPr id="4" name="Picture 3" descr="A blue circle with white background&#10;&#10;AI-generated content may be incorrect.">
            <a:extLst>
              <a:ext uri="{FF2B5EF4-FFF2-40B4-BE49-F238E27FC236}">
                <a16:creationId xmlns:a16="http://schemas.microsoft.com/office/drawing/2014/main" id="{E4A3FEAE-32C1-B2D5-2511-E60232810A12}"/>
              </a:ext>
            </a:extLst>
          </p:cNvPr>
          <p:cNvPicPr>
            <a:picLocks noChangeAspect="1"/>
          </p:cNvPicPr>
          <p:nvPr/>
        </p:nvPicPr>
        <p:blipFill>
          <a:blip r:embed="rId3"/>
          <a:stretch>
            <a:fillRect/>
          </a:stretch>
        </p:blipFill>
        <p:spPr>
          <a:xfrm>
            <a:off x="1203032" y="1682412"/>
            <a:ext cx="9785936" cy="3493175"/>
          </a:xfrm>
          <a:prstGeom prst="rect">
            <a:avLst/>
          </a:prstGeom>
        </p:spPr>
      </p:pic>
      <p:sp>
        <p:nvSpPr>
          <p:cNvPr id="6" name="TextBox 5">
            <a:extLst>
              <a:ext uri="{FF2B5EF4-FFF2-40B4-BE49-F238E27FC236}">
                <a16:creationId xmlns:a16="http://schemas.microsoft.com/office/drawing/2014/main" id="{985A9CA4-36EC-AFF1-947D-38144F841ED6}"/>
              </a:ext>
            </a:extLst>
          </p:cNvPr>
          <p:cNvSpPr txBox="1"/>
          <p:nvPr/>
        </p:nvSpPr>
        <p:spPr>
          <a:xfrm>
            <a:off x="1463041" y="5473104"/>
            <a:ext cx="8445730" cy="954107"/>
          </a:xfrm>
          <a:prstGeom prst="rect">
            <a:avLst/>
          </a:prstGeom>
          <a:noFill/>
        </p:spPr>
        <p:txBody>
          <a:bodyPr wrap="square" rtlCol="0">
            <a:spAutoFit/>
          </a:bodyPr>
          <a:lstStyle/>
          <a:p>
            <a:r>
              <a:rPr lang="en-ZA" sz="2800" dirty="0"/>
              <a:t>Shows a high success rate with 10 successes and 3 failed landings </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descr="A graph of blue rectangular objects&#10;&#10;AI-generated content may be incorrect.">
            <a:extLst>
              <a:ext uri="{FF2B5EF4-FFF2-40B4-BE49-F238E27FC236}">
                <a16:creationId xmlns:a16="http://schemas.microsoft.com/office/drawing/2014/main" id="{B016043E-949C-D4F6-70D3-5315FDC04FDA}"/>
              </a:ext>
            </a:extLst>
          </p:cNvPr>
          <p:cNvPicPr>
            <a:picLocks noChangeAspect="1"/>
          </p:cNvPicPr>
          <p:nvPr/>
        </p:nvPicPr>
        <p:blipFill>
          <a:blip r:embed="rId3"/>
          <a:stretch>
            <a:fillRect/>
          </a:stretch>
        </p:blipFill>
        <p:spPr>
          <a:xfrm>
            <a:off x="327918" y="1398011"/>
            <a:ext cx="6970656" cy="5326348"/>
          </a:xfrm>
          <a:prstGeom prst="rect">
            <a:avLst/>
          </a:prstGeom>
        </p:spPr>
      </p:pic>
      <p:sp>
        <p:nvSpPr>
          <p:cNvPr id="11" name="TextBox 10">
            <a:extLst>
              <a:ext uri="{FF2B5EF4-FFF2-40B4-BE49-F238E27FC236}">
                <a16:creationId xmlns:a16="http://schemas.microsoft.com/office/drawing/2014/main" id="{41A886C8-F716-0EEB-6736-484C7D9B9374}"/>
              </a:ext>
            </a:extLst>
          </p:cNvPr>
          <p:cNvSpPr txBox="1"/>
          <p:nvPr/>
        </p:nvSpPr>
        <p:spPr>
          <a:xfrm>
            <a:off x="7584241" y="2514291"/>
            <a:ext cx="3873731" cy="1569660"/>
          </a:xfrm>
          <a:prstGeom prst="rect">
            <a:avLst/>
          </a:prstGeom>
          <a:noFill/>
        </p:spPr>
        <p:txBody>
          <a:bodyPr wrap="square" rtlCol="0">
            <a:spAutoFit/>
          </a:bodyPr>
          <a:lstStyle/>
          <a:p>
            <a:r>
              <a:rPr lang="en-ZA" sz="2400" dirty="0"/>
              <a:t>The bar graph confirms that the Decision Tree model was the best performing with the highest accuracy </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AI-generated content may be incorrect.">
            <a:extLst>
              <a:ext uri="{FF2B5EF4-FFF2-40B4-BE49-F238E27FC236}">
                <a16:creationId xmlns:a16="http://schemas.microsoft.com/office/drawing/2014/main" id="{CE0A678E-5525-697C-7C00-CA5D9AE0243F}"/>
              </a:ext>
            </a:extLst>
          </p:cNvPr>
          <p:cNvPicPr>
            <a:picLocks noChangeAspect="1"/>
          </p:cNvPicPr>
          <p:nvPr/>
        </p:nvPicPr>
        <p:blipFill>
          <a:blip r:embed="rId3"/>
          <a:stretch>
            <a:fillRect/>
          </a:stretch>
        </p:blipFill>
        <p:spPr>
          <a:xfrm>
            <a:off x="231195" y="1087699"/>
            <a:ext cx="6492067" cy="5573378"/>
          </a:xfrm>
          <a:prstGeom prst="rect">
            <a:avLst/>
          </a:prstGeom>
        </p:spPr>
      </p:pic>
      <p:sp>
        <p:nvSpPr>
          <p:cNvPr id="6" name="TextBox 5">
            <a:extLst>
              <a:ext uri="{FF2B5EF4-FFF2-40B4-BE49-F238E27FC236}">
                <a16:creationId xmlns:a16="http://schemas.microsoft.com/office/drawing/2014/main" id="{83EF78E9-5404-6846-4076-D4DF7BE9C2A4}"/>
              </a:ext>
            </a:extLst>
          </p:cNvPr>
          <p:cNvSpPr txBox="1"/>
          <p:nvPr/>
        </p:nvSpPr>
        <p:spPr>
          <a:xfrm>
            <a:off x="7198821" y="1659285"/>
            <a:ext cx="3906982" cy="3539430"/>
          </a:xfrm>
          <a:prstGeom prst="rect">
            <a:avLst/>
          </a:prstGeom>
          <a:noFill/>
        </p:spPr>
        <p:txBody>
          <a:bodyPr wrap="square" rtlCol="0">
            <a:spAutoFit/>
          </a:bodyPr>
          <a:lstStyle/>
          <a:p>
            <a:r>
              <a:rPr lang="en-ZA" sz="2800" dirty="0"/>
              <a:t>Logistic Regression performed the best as it had the most true positives. It had a few number of false positives  meaning it can distinguish between classes</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19167"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Decision Tree is the best performing model for this dataset</a:t>
            </a:r>
          </a:p>
          <a:p>
            <a:pPr>
              <a:lnSpc>
                <a:spcPct val="100000"/>
              </a:lnSpc>
              <a:spcBef>
                <a:spcPts val="1400"/>
              </a:spcBef>
            </a:pPr>
            <a:r>
              <a:rPr lang="en-US" dirty="0">
                <a:solidFill>
                  <a:schemeClr val="accent3">
                    <a:lumMod val="25000"/>
                  </a:schemeClr>
                </a:solidFill>
                <a:latin typeface="Abadi" panose="020B0604020104020204" pitchFamily="34" charset="0"/>
              </a:rPr>
              <a:t>Launches with low payload mass performed better than those with higher payload masses</a:t>
            </a:r>
          </a:p>
          <a:p>
            <a:pPr>
              <a:lnSpc>
                <a:spcPct val="100000"/>
              </a:lnSpc>
              <a:spcBef>
                <a:spcPts val="1400"/>
              </a:spcBef>
            </a:pPr>
            <a:r>
              <a:rPr lang="en-US" dirty="0">
                <a:solidFill>
                  <a:schemeClr val="accent3">
                    <a:lumMod val="25000"/>
                  </a:schemeClr>
                </a:solidFill>
                <a:latin typeface="Abadi" panose="020B0604020104020204" pitchFamily="34" charset="0"/>
              </a:rPr>
              <a:t>Most launch sites are in proximity to the equator and the coastline</a:t>
            </a:r>
          </a:p>
          <a:p>
            <a:pPr>
              <a:lnSpc>
                <a:spcPct val="100000"/>
              </a:lnSpc>
              <a:spcBef>
                <a:spcPts val="1400"/>
              </a:spcBef>
            </a:pPr>
            <a:r>
              <a:rPr lang="en-US" dirty="0">
                <a:solidFill>
                  <a:schemeClr val="accent3">
                    <a:lumMod val="25000"/>
                  </a:schemeClr>
                </a:solidFill>
                <a:latin typeface="Abadi" panose="020B0604020104020204" pitchFamily="34" charset="0"/>
              </a:rPr>
              <a:t>Launch success rate increases over the years</a:t>
            </a:r>
          </a:p>
          <a:p>
            <a:pPr>
              <a:lnSpc>
                <a:spcPct val="100000"/>
              </a:lnSpc>
              <a:spcBef>
                <a:spcPts val="1400"/>
              </a:spcBef>
            </a:pPr>
            <a:r>
              <a:rPr lang="en-US" dirty="0">
                <a:solidFill>
                  <a:schemeClr val="accent3">
                    <a:lumMod val="25000"/>
                  </a:schemeClr>
                </a:solidFill>
                <a:latin typeface="Abadi" panose="020B0604020104020204" pitchFamily="34" charset="0"/>
              </a:rPr>
              <a:t>KSC LC-39A has the highest launch success rate </a:t>
            </a: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66600"/>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rest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data</a:t>
            </a:r>
          </a:p>
          <a:p>
            <a:pPr lvl="1">
              <a:lnSpc>
                <a:spcPct val="120000"/>
              </a:lnSpc>
              <a:spcBef>
                <a:spcPts val="1400"/>
              </a:spcBef>
            </a:pPr>
            <a:r>
              <a:rPr lang="en-US" sz="7600" dirty="0">
                <a:solidFill>
                  <a:schemeClr val="bg2">
                    <a:lumMod val="50000"/>
                  </a:schemeClr>
                </a:solidFill>
                <a:latin typeface="Abadi"/>
              </a:rPr>
              <a:t>Replacement/removal of missing values</a:t>
            </a:r>
          </a:p>
          <a:p>
            <a:pPr lvl="1">
              <a:lnSpc>
                <a:spcPct val="120000"/>
              </a:lnSpc>
              <a:spcBef>
                <a:spcPts val="1400"/>
              </a:spcBef>
            </a:pPr>
            <a:r>
              <a:rPr lang="en-US" sz="7600" dirty="0">
                <a:solidFill>
                  <a:schemeClr val="bg2">
                    <a:lumMod val="50000"/>
                  </a:schemeClr>
                </a:solidFill>
                <a:latin typeface="Abadi"/>
              </a:rPr>
              <a:t>Binary classification of data using hot encoding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tuning and evaluating classification of models, ensuring the best result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84AEF4-0612-121B-B114-DF7A376606FF}"/>
              </a:ext>
            </a:extLst>
          </p:cNvPr>
          <p:cNvSpPr>
            <a:spLocks noGrp="1"/>
          </p:cNvSpPr>
          <p:nvPr>
            <p:ph idx="1"/>
          </p:nvPr>
        </p:nvSpPr>
        <p:spPr>
          <a:xfrm>
            <a:off x="637007" y="1394474"/>
            <a:ext cx="10086411" cy="1250854"/>
          </a:xfrm>
        </p:spPr>
        <p:txBody>
          <a:bodyPr/>
          <a:lstStyle/>
          <a:p>
            <a:r>
              <a:rPr lang="en-ZA" dirty="0"/>
              <a:t>Data collection was done using the SpaceX Rest API as well as Web Scrapping data from tables on the SpaceX Wikipedia page.</a:t>
            </a:r>
          </a:p>
          <a:p>
            <a:endParaRPr lang="en-ZA"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4" name="Table 3">
            <a:extLst>
              <a:ext uri="{FF2B5EF4-FFF2-40B4-BE49-F238E27FC236}">
                <a16:creationId xmlns:a16="http://schemas.microsoft.com/office/drawing/2014/main" id="{4E74013C-A024-4A8E-D867-FA4A36490815}"/>
              </a:ext>
            </a:extLst>
          </p:cNvPr>
          <p:cNvGraphicFramePr>
            <a:graphicFrameLocks noGrp="1"/>
          </p:cNvGraphicFramePr>
          <p:nvPr>
            <p:extLst>
              <p:ext uri="{D42A27DB-BD31-4B8C-83A1-F6EECF244321}">
                <p14:modId xmlns:p14="http://schemas.microsoft.com/office/powerpoint/2010/main" val="711818107"/>
              </p:ext>
            </p:extLst>
          </p:nvPr>
        </p:nvGraphicFramePr>
        <p:xfrm>
          <a:off x="51716" y="2247570"/>
          <a:ext cx="11952189" cy="4071780"/>
        </p:xfrm>
        <a:graphic>
          <a:graphicData uri="http://schemas.openxmlformats.org/drawingml/2006/table">
            <a:tbl>
              <a:tblPr>
                <a:tableStyleId>{2D5ABB26-0587-4C30-8999-92F81FD0307C}</a:tableStyleId>
              </a:tblPr>
              <a:tblGrid>
                <a:gridCol w="899159">
                  <a:extLst>
                    <a:ext uri="{9D8B030D-6E8A-4147-A177-3AD203B41FA5}">
                      <a16:colId xmlns:a16="http://schemas.microsoft.com/office/drawing/2014/main" val="1289243158"/>
                    </a:ext>
                  </a:extLst>
                </a:gridCol>
                <a:gridCol w="389572">
                  <a:extLst>
                    <a:ext uri="{9D8B030D-6E8A-4147-A177-3AD203B41FA5}">
                      <a16:colId xmlns:a16="http://schemas.microsoft.com/office/drawing/2014/main" val="1233987631"/>
                    </a:ext>
                  </a:extLst>
                </a:gridCol>
                <a:gridCol w="992822">
                  <a:extLst>
                    <a:ext uri="{9D8B030D-6E8A-4147-A177-3AD203B41FA5}">
                      <a16:colId xmlns:a16="http://schemas.microsoft.com/office/drawing/2014/main" val="3263068052"/>
                    </a:ext>
                  </a:extLst>
                </a:gridCol>
                <a:gridCol w="861059">
                  <a:extLst>
                    <a:ext uri="{9D8B030D-6E8A-4147-A177-3AD203B41FA5}">
                      <a16:colId xmlns:a16="http://schemas.microsoft.com/office/drawing/2014/main" val="2823079534"/>
                    </a:ext>
                  </a:extLst>
                </a:gridCol>
                <a:gridCol w="513397">
                  <a:extLst>
                    <a:ext uri="{9D8B030D-6E8A-4147-A177-3AD203B41FA5}">
                      <a16:colId xmlns:a16="http://schemas.microsoft.com/office/drawing/2014/main" val="2233094683"/>
                    </a:ext>
                  </a:extLst>
                </a:gridCol>
                <a:gridCol w="735647">
                  <a:extLst>
                    <a:ext uri="{9D8B030D-6E8A-4147-A177-3AD203B41FA5}">
                      <a16:colId xmlns:a16="http://schemas.microsoft.com/office/drawing/2014/main" val="352767152"/>
                    </a:ext>
                  </a:extLst>
                </a:gridCol>
                <a:gridCol w="864234">
                  <a:extLst>
                    <a:ext uri="{9D8B030D-6E8A-4147-A177-3AD203B41FA5}">
                      <a16:colId xmlns:a16="http://schemas.microsoft.com/office/drawing/2014/main" val="1156440556"/>
                    </a:ext>
                  </a:extLst>
                </a:gridCol>
                <a:gridCol w="799147">
                  <a:extLst>
                    <a:ext uri="{9D8B030D-6E8A-4147-A177-3AD203B41FA5}">
                      <a16:colId xmlns:a16="http://schemas.microsoft.com/office/drawing/2014/main" val="3545096036"/>
                    </a:ext>
                  </a:extLst>
                </a:gridCol>
                <a:gridCol w="586422">
                  <a:extLst>
                    <a:ext uri="{9D8B030D-6E8A-4147-A177-3AD203B41FA5}">
                      <a16:colId xmlns:a16="http://schemas.microsoft.com/office/drawing/2014/main" val="3225167221"/>
                    </a:ext>
                  </a:extLst>
                </a:gridCol>
                <a:gridCol w="537209">
                  <a:extLst>
                    <a:ext uri="{9D8B030D-6E8A-4147-A177-3AD203B41FA5}">
                      <a16:colId xmlns:a16="http://schemas.microsoft.com/office/drawing/2014/main" val="3576272214"/>
                    </a:ext>
                  </a:extLst>
                </a:gridCol>
                <a:gridCol w="407034">
                  <a:extLst>
                    <a:ext uri="{9D8B030D-6E8A-4147-A177-3AD203B41FA5}">
                      <a16:colId xmlns:a16="http://schemas.microsoft.com/office/drawing/2014/main" val="3544724913"/>
                    </a:ext>
                  </a:extLst>
                </a:gridCol>
                <a:gridCol w="773747">
                  <a:extLst>
                    <a:ext uri="{9D8B030D-6E8A-4147-A177-3AD203B41FA5}">
                      <a16:colId xmlns:a16="http://schemas.microsoft.com/office/drawing/2014/main" val="3039393042"/>
                    </a:ext>
                  </a:extLst>
                </a:gridCol>
                <a:gridCol w="427672">
                  <a:extLst>
                    <a:ext uri="{9D8B030D-6E8A-4147-A177-3AD203B41FA5}">
                      <a16:colId xmlns:a16="http://schemas.microsoft.com/office/drawing/2014/main" val="2809340244"/>
                    </a:ext>
                  </a:extLst>
                </a:gridCol>
                <a:gridCol w="876934">
                  <a:extLst>
                    <a:ext uri="{9D8B030D-6E8A-4147-A177-3AD203B41FA5}">
                      <a16:colId xmlns:a16="http://schemas.microsoft.com/office/drawing/2014/main" val="1312065584"/>
                    </a:ext>
                  </a:extLst>
                </a:gridCol>
                <a:gridCol w="434022">
                  <a:extLst>
                    <a:ext uri="{9D8B030D-6E8A-4147-A177-3AD203B41FA5}">
                      <a16:colId xmlns:a16="http://schemas.microsoft.com/office/drawing/2014/main" val="2894938338"/>
                    </a:ext>
                  </a:extLst>
                </a:gridCol>
                <a:gridCol w="684847">
                  <a:extLst>
                    <a:ext uri="{9D8B030D-6E8A-4147-A177-3AD203B41FA5}">
                      <a16:colId xmlns:a16="http://schemas.microsoft.com/office/drawing/2014/main" val="847677539"/>
                    </a:ext>
                  </a:extLst>
                </a:gridCol>
                <a:gridCol w="842009">
                  <a:extLst>
                    <a:ext uri="{9D8B030D-6E8A-4147-A177-3AD203B41FA5}">
                      <a16:colId xmlns:a16="http://schemas.microsoft.com/office/drawing/2014/main" val="2985903857"/>
                    </a:ext>
                  </a:extLst>
                </a:gridCol>
                <a:gridCol w="327256">
                  <a:extLst>
                    <a:ext uri="{9D8B030D-6E8A-4147-A177-3AD203B41FA5}">
                      <a16:colId xmlns:a16="http://schemas.microsoft.com/office/drawing/2014/main" val="2377164927"/>
                    </a:ext>
                  </a:extLst>
                </a:gridCol>
              </a:tblGrid>
              <a:tr h="197879">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tc>
                  <a:txBody>
                    <a:bodyPr/>
                    <a:lstStyle/>
                    <a:p>
                      <a:endParaRPr lang="en-ZA" sz="1100"/>
                    </a:p>
                  </a:txBody>
                  <a:tcPr marL="53720" marR="53720" marT="26860" marB="26860"/>
                </a:tc>
                <a:extLst>
                  <a:ext uri="{0D108BD9-81ED-4DB2-BD59-A6C34878D82A}">
                    <a16:rowId xmlns:a16="http://schemas.microsoft.com/office/drawing/2014/main" val="3301574171"/>
                  </a:ext>
                </a:extLst>
              </a:tr>
              <a:tr h="639449">
                <a:tc>
                  <a:txBody>
                    <a:bodyPr/>
                    <a:lstStyle/>
                    <a:p>
                      <a:pPr algn="r" fontAlgn="ctr">
                        <a:buNone/>
                      </a:pPr>
                      <a:r>
                        <a:rPr lang="en-ZA" sz="1100">
                          <a:effectLst/>
                        </a:rPr>
                        <a:t>FlightNumber</a:t>
                      </a:r>
                    </a:p>
                  </a:txBody>
                  <a:tcPr marL="44767" marR="44767" marT="22383" marB="22383" anchor="ctr"/>
                </a:tc>
                <a:tc>
                  <a:txBody>
                    <a:bodyPr/>
                    <a:lstStyle/>
                    <a:p>
                      <a:pPr algn="r" fontAlgn="ctr">
                        <a:buNone/>
                      </a:pPr>
                      <a:r>
                        <a:rPr lang="en-ZA" sz="1100" dirty="0">
                          <a:effectLst/>
                        </a:rPr>
                        <a:t>Date</a:t>
                      </a:r>
                    </a:p>
                  </a:txBody>
                  <a:tcPr marL="44767" marR="44767" marT="22383" marB="22383" anchor="ctr"/>
                </a:tc>
                <a:tc>
                  <a:txBody>
                    <a:bodyPr/>
                    <a:lstStyle/>
                    <a:p>
                      <a:pPr algn="r" fontAlgn="ctr">
                        <a:buNone/>
                      </a:pPr>
                      <a:r>
                        <a:rPr lang="en-ZA" sz="1100">
                          <a:effectLst/>
                        </a:rPr>
                        <a:t>BoosterVersion</a:t>
                      </a:r>
                    </a:p>
                  </a:txBody>
                  <a:tcPr marL="44767" marR="44767" marT="22383" marB="22383" anchor="ctr"/>
                </a:tc>
                <a:tc>
                  <a:txBody>
                    <a:bodyPr/>
                    <a:lstStyle/>
                    <a:p>
                      <a:pPr algn="r" fontAlgn="ctr">
                        <a:buNone/>
                      </a:pPr>
                      <a:r>
                        <a:rPr lang="en-ZA" sz="1100">
                          <a:effectLst/>
                        </a:rPr>
                        <a:t>PayloadMass</a:t>
                      </a:r>
                    </a:p>
                  </a:txBody>
                  <a:tcPr marL="44767" marR="44767" marT="22383" marB="22383" anchor="ctr"/>
                </a:tc>
                <a:tc>
                  <a:txBody>
                    <a:bodyPr/>
                    <a:lstStyle/>
                    <a:p>
                      <a:pPr algn="r" fontAlgn="ctr">
                        <a:buNone/>
                      </a:pPr>
                      <a:r>
                        <a:rPr lang="en-ZA" sz="1100" dirty="0">
                          <a:effectLst/>
                        </a:rPr>
                        <a:t>Orbit</a:t>
                      </a:r>
                    </a:p>
                  </a:txBody>
                  <a:tcPr marL="44767" marR="44767" marT="22383" marB="22383" anchor="ctr"/>
                </a:tc>
                <a:tc>
                  <a:txBody>
                    <a:bodyPr/>
                    <a:lstStyle/>
                    <a:p>
                      <a:pPr algn="r" fontAlgn="ctr">
                        <a:buNone/>
                      </a:pPr>
                      <a:r>
                        <a:rPr lang="en-ZA" sz="1100">
                          <a:effectLst/>
                        </a:rPr>
                        <a:t>LaunchSite</a:t>
                      </a:r>
                    </a:p>
                  </a:txBody>
                  <a:tcPr marL="44767" marR="44767" marT="22383" marB="22383" anchor="ctr"/>
                </a:tc>
                <a:tc>
                  <a:txBody>
                    <a:bodyPr/>
                    <a:lstStyle/>
                    <a:p>
                      <a:pPr algn="r" fontAlgn="ctr">
                        <a:buNone/>
                      </a:pPr>
                      <a:r>
                        <a:rPr lang="en-ZA" sz="1100">
                          <a:effectLst/>
                        </a:rPr>
                        <a:t>Outcome</a:t>
                      </a:r>
                    </a:p>
                  </a:txBody>
                  <a:tcPr marL="44767" marR="44767" marT="22383" marB="22383" anchor="ctr"/>
                </a:tc>
                <a:tc>
                  <a:txBody>
                    <a:bodyPr/>
                    <a:lstStyle/>
                    <a:p>
                      <a:pPr algn="r" fontAlgn="ctr">
                        <a:buNone/>
                      </a:pPr>
                      <a:r>
                        <a:rPr lang="en-ZA" sz="1100">
                          <a:effectLst/>
                        </a:rPr>
                        <a:t>Flights</a:t>
                      </a:r>
                    </a:p>
                  </a:txBody>
                  <a:tcPr marL="44767" marR="44767" marT="22383" marB="22383" anchor="ctr"/>
                </a:tc>
                <a:tc>
                  <a:txBody>
                    <a:bodyPr/>
                    <a:lstStyle/>
                    <a:p>
                      <a:pPr algn="r" fontAlgn="ctr">
                        <a:buNone/>
                      </a:pPr>
                      <a:r>
                        <a:rPr lang="en-ZA" sz="1100">
                          <a:effectLst/>
                        </a:rPr>
                        <a:t>GridFins</a:t>
                      </a:r>
                    </a:p>
                  </a:txBody>
                  <a:tcPr marL="44767" marR="44767" marT="22383" marB="22383" anchor="ctr"/>
                </a:tc>
                <a:tc>
                  <a:txBody>
                    <a:bodyPr/>
                    <a:lstStyle/>
                    <a:p>
                      <a:pPr algn="r" fontAlgn="ctr">
                        <a:buNone/>
                      </a:pPr>
                      <a:r>
                        <a:rPr lang="en-ZA" sz="1100">
                          <a:effectLst/>
                        </a:rPr>
                        <a:t>Reused</a:t>
                      </a:r>
                    </a:p>
                  </a:txBody>
                  <a:tcPr marL="44767" marR="44767" marT="22383" marB="22383" anchor="ctr"/>
                </a:tc>
                <a:tc>
                  <a:txBody>
                    <a:bodyPr/>
                    <a:lstStyle/>
                    <a:p>
                      <a:pPr algn="r" fontAlgn="ctr">
                        <a:buNone/>
                      </a:pPr>
                      <a:r>
                        <a:rPr lang="en-ZA" sz="1100">
                          <a:effectLst/>
                        </a:rPr>
                        <a:t>Legs</a:t>
                      </a:r>
                    </a:p>
                  </a:txBody>
                  <a:tcPr marL="44767" marR="44767" marT="22383" marB="22383" anchor="ctr"/>
                </a:tc>
                <a:tc>
                  <a:txBody>
                    <a:bodyPr/>
                    <a:lstStyle/>
                    <a:p>
                      <a:pPr algn="r" fontAlgn="ctr">
                        <a:buNone/>
                      </a:pPr>
                      <a:r>
                        <a:rPr lang="en-ZA" sz="1100" dirty="0" err="1">
                          <a:effectLst/>
                        </a:rPr>
                        <a:t>LandingPad</a:t>
                      </a:r>
                      <a:endParaRPr lang="en-ZA" sz="1100" dirty="0">
                        <a:effectLst/>
                      </a:endParaRPr>
                    </a:p>
                  </a:txBody>
                  <a:tcPr marL="44767" marR="44767" marT="22383" marB="22383" anchor="ctr"/>
                </a:tc>
                <a:tc>
                  <a:txBody>
                    <a:bodyPr/>
                    <a:lstStyle/>
                    <a:p>
                      <a:pPr algn="r" fontAlgn="ctr">
                        <a:buNone/>
                      </a:pPr>
                      <a:r>
                        <a:rPr lang="en-ZA" sz="1100">
                          <a:effectLst/>
                        </a:rPr>
                        <a:t>Block</a:t>
                      </a:r>
                    </a:p>
                  </a:txBody>
                  <a:tcPr marL="44767" marR="44767" marT="22383" marB="22383" anchor="ctr"/>
                </a:tc>
                <a:tc>
                  <a:txBody>
                    <a:bodyPr/>
                    <a:lstStyle/>
                    <a:p>
                      <a:pPr algn="r" fontAlgn="ctr">
                        <a:buNone/>
                      </a:pPr>
                      <a:r>
                        <a:rPr lang="en-ZA" sz="1100">
                          <a:effectLst/>
                        </a:rPr>
                        <a:t>ReusedCount</a:t>
                      </a:r>
                    </a:p>
                  </a:txBody>
                  <a:tcPr marL="44767" marR="44767" marT="22383" marB="22383" anchor="ctr"/>
                </a:tc>
                <a:tc>
                  <a:txBody>
                    <a:bodyPr/>
                    <a:lstStyle/>
                    <a:p>
                      <a:pPr algn="r" fontAlgn="ctr">
                        <a:buNone/>
                      </a:pPr>
                      <a:r>
                        <a:rPr lang="en-ZA" sz="1100">
                          <a:effectLst/>
                        </a:rPr>
                        <a:t>Serial</a:t>
                      </a:r>
                    </a:p>
                  </a:txBody>
                  <a:tcPr marL="44767" marR="44767" marT="22383" marB="22383" anchor="ctr"/>
                </a:tc>
                <a:tc>
                  <a:txBody>
                    <a:bodyPr/>
                    <a:lstStyle/>
                    <a:p>
                      <a:pPr algn="r" fontAlgn="ctr">
                        <a:buNone/>
                      </a:pPr>
                      <a:r>
                        <a:rPr lang="en-ZA" sz="1100">
                          <a:effectLst/>
                        </a:rPr>
                        <a:t>Longitude</a:t>
                      </a:r>
                    </a:p>
                  </a:txBody>
                  <a:tcPr marL="44767" marR="44767" marT="22383" marB="22383" anchor="ctr"/>
                </a:tc>
                <a:tc>
                  <a:txBody>
                    <a:bodyPr/>
                    <a:lstStyle/>
                    <a:p>
                      <a:pPr algn="r" fontAlgn="ctr">
                        <a:buNone/>
                      </a:pPr>
                      <a:r>
                        <a:rPr lang="en-ZA" sz="1100">
                          <a:effectLst/>
                        </a:rPr>
                        <a:t>Latitude</a:t>
                      </a:r>
                    </a:p>
                  </a:txBody>
                  <a:tcPr marL="44767" marR="44767" marT="22383" marB="22383" anchor="ctr"/>
                </a:tc>
                <a:tc>
                  <a:txBody>
                    <a:bodyPr/>
                    <a:lstStyle/>
                    <a:p>
                      <a:endParaRPr lang="en-ZA" sz="1100"/>
                    </a:p>
                  </a:txBody>
                  <a:tcPr marL="53720" marR="53720" marT="26860" marB="26860"/>
                </a:tc>
                <a:extLst>
                  <a:ext uri="{0D108BD9-81ED-4DB2-BD59-A6C34878D82A}">
                    <a16:rowId xmlns:a16="http://schemas.microsoft.com/office/drawing/2014/main" val="1092428746"/>
                  </a:ext>
                </a:extLst>
              </a:tr>
              <a:tr h="639449">
                <a:tc>
                  <a:txBody>
                    <a:bodyPr/>
                    <a:lstStyle/>
                    <a:p>
                      <a:pPr algn="r" fontAlgn="ctr">
                        <a:buNone/>
                      </a:pPr>
                      <a:r>
                        <a:rPr lang="en-ZA" sz="1100" b="0">
                          <a:effectLst/>
                        </a:rPr>
                        <a:t>4</a:t>
                      </a:r>
                    </a:p>
                  </a:txBody>
                  <a:tcPr marL="44767" marR="44767" marT="22383" marB="22383" anchor="ctr"/>
                </a:tc>
                <a:tc>
                  <a:txBody>
                    <a:bodyPr/>
                    <a:lstStyle/>
                    <a:p>
                      <a:pPr>
                        <a:buNone/>
                      </a:pPr>
                      <a:r>
                        <a:rPr lang="en-ZA" sz="1100">
                          <a:effectLst/>
                        </a:rPr>
                        <a:t>1</a:t>
                      </a:r>
                    </a:p>
                  </a:txBody>
                  <a:tcPr marL="44767" marR="44767" marT="22383" marB="22383" anchor="ctr"/>
                </a:tc>
                <a:tc>
                  <a:txBody>
                    <a:bodyPr/>
                    <a:lstStyle/>
                    <a:p>
                      <a:pPr>
                        <a:buNone/>
                      </a:pPr>
                      <a:r>
                        <a:rPr lang="en-ZA" sz="1100">
                          <a:effectLst/>
                        </a:rPr>
                        <a:t>2010-06-04</a:t>
                      </a:r>
                    </a:p>
                  </a:txBody>
                  <a:tcPr marL="44767" marR="44767" marT="22383" marB="22383" anchor="ctr"/>
                </a:tc>
                <a:tc>
                  <a:txBody>
                    <a:bodyPr/>
                    <a:lstStyle/>
                    <a:p>
                      <a:pPr>
                        <a:buNone/>
                      </a:pPr>
                      <a:r>
                        <a:rPr lang="en-ZA" sz="1100">
                          <a:effectLst/>
                        </a:rPr>
                        <a:t>Falcon 9</a:t>
                      </a:r>
                    </a:p>
                  </a:txBody>
                  <a:tcPr marL="44767" marR="44767" marT="22383" marB="22383" anchor="ctr"/>
                </a:tc>
                <a:tc>
                  <a:txBody>
                    <a:bodyPr/>
                    <a:lstStyle/>
                    <a:p>
                      <a:pPr>
                        <a:buNone/>
                      </a:pPr>
                      <a:r>
                        <a:rPr lang="en-ZA" sz="1100">
                          <a:effectLst/>
                        </a:rPr>
                        <a:t>NaN</a:t>
                      </a:r>
                    </a:p>
                  </a:txBody>
                  <a:tcPr marL="44767" marR="44767" marT="22383" marB="22383" anchor="ctr"/>
                </a:tc>
                <a:tc>
                  <a:txBody>
                    <a:bodyPr/>
                    <a:lstStyle/>
                    <a:p>
                      <a:pPr>
                        <a:buNone/>
                      </a:pPr>
                      <a:r>
                        <a:rPr lang="en-ZA" sz="1100">
                          <a:effectLst/>
                        </a:rPr>
                        <a:t>LEO</a:t>
                      </a:r>
                    </a:p>
                  </a:txBody>
                  <a:tcPr marL="44767" marR="44767" marT="22383" marB="22383" anchor="ctr"/>
                </a:tc>
                <a:tc>
                  <a:txBody>
                    <a:bodyPr/>
                    <a:lstStyle/>
                    <a:p>
                      <a:pPr>
                        <a:buNone/>
                      </a:pPr>
                      <a:r>
                        <a:rPr lang="en-ZA" sz="1100">
                          <a:effectLst/>
                        </a:rPr>
                        <a:t>CCSFS SLC 40</a:t>
                      </a:r>
                    </a:p>
                  </a:txBody>
                  <a:tcPr marL="44767" marR="44767" marT="22383" marB="22383" anchor="ctr"/>
                </a:tc>
                <a:tc>
                  <a:txBody>
                    <a:bodyPr/>
                    <a:lstStyle/>
                    <a:p>
                      <a:pPr>
                        <a:buNone/>
                      </a:pPr>
                      <a:r>
                        <a:rPr lang="en-ZA" sz="1100">
                          <a:effectLst/>
                        </a:rPr>
                        <a:t>None None</a:t>
                      </a:r>
                    </a:p>
                  </a:txBody>
                  <a:tcPr marL="44767" marR="44767" marT="22383" marB="22383" anchor="ctr"/>
                </a:tc>
                <a:tc>
                  <a:txBody>
                    <a:bodyPr/>
                    <a:lstStyle/>
                    <a:p>
                      <a:pPr>
                        <a:buNone/>
                      </a:pPr>
                      <a:r>
                        <a:rPr lang="en-ZA" sz="1100">
                          <a:effectLst/>
                        </a:rPr>
                        <a:t>1</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None</a:t>
                      </a:r>
                    </a:p>
                  </a:txBody>
                  <a:tcPr marL="44767" marR="44767" marT="22383" marB="22383" anchor="ctr"/>
                </a:tc>
                <a:tc>
                  <a:txBody>
                    <a:bodyPr/>
                    <a:lstStyle/>
                    <a:p>
                      <a:pPr>
                        <a:buNone/>
                      </a:pPr>
                      <a:r>
                        <a:rPr lang="en-ZA" sz="1100">
                          <a:effectLst/>
                        </a:rPr>
                        <a:t>1.0</a:t>
                      </a:r>
                    </a:p>
                  </a:txBody>
                  <a:tcPr marL="44767" marR="44767" marT="22383" marB="22383" anchor="ctr"/>
                </a:tc>
                <a:tc>
                  <a:txBody>
                    <a:bodyPr/>
                    <a:lstStyle/>
                    <a:p>
                      <a:pPr>
                        <a:buNone/>
                      </a:pPr>
                      <a:r>
                        <a:rPr lang="en-ZA" sz="1100">
                          <a:effectLst/>
                        </a:rPr>
                        <a:t>0</a:t>
                      </a:r>
                    </a:p>
                  </a:txBody>
                  <a:tcPr marL="44767" marR="44767" marT="22383" marB="22383" anchor="ctr"/>
                </a:tc>
                <a:tc>
                  <a:txBody>
                    <a:bodyPr/>
                    <a:lstStyle/>
                    <a:p>
                      <a:pPr>
                        <a:buNone/>
                      </a:pPr>
                      <a:r>
                        <a:rPr lang="en-ZA" sz="1100">
                          <a:effectLst/>
                        </a:rPr>
                        <a:t>B0003</a:t>
                      </a:r>
                    </a:p>
                  </a:txBody>
                  <a:tcPr marL="44767" marR="44767" marT="22383" marB="22383" anchor="ctr"/>
                </a:tc>
                <a:tc>
                  <a:txBody>
                    <a:bodyPr/>
                    <a:lstStyle/>
                    <a:p>
                      <a:pPr>
                        <a:buNone/>
                      </a:pPr>
                      <a:r>
                        <a:rPr lang="en-ZA" sz="1100" dirty="0">
                          <a:effectLst/>
                        </a:rPr>
                        <a:t>-80.577366</a:t>
                      </a:r>
                    </a:p>
                  </a:txBody>
                  <a:tcPr marL="44767" marR="44767" marT="22383" marB="22383" anchor="ctr"/>
                </a:tc>
                <a:tc>
                  <a:txBody>
                    <a:bodyPr/>
                    <a:lstStyle/>
                    <a:p>
                      <a:pPr>
                        <a:buNone/>
                      </a:pPr>
                      <a:r>
                        <a:rPr lang="en-ZA" sz="1100">
                          <a:effectLst/>
                        </a:rPr>
                        <a:t>28.561857</a:t>
                      </a:r>
                    </a:p>
                  </a:txBody>
                  <a:tcPr marL="44767" marR="44767" marT="22383" marB="22383" anchor="ctr"/>
                </a:tc>
                <a:extLst>
                  <a:ext uri="{0D108BD9-81ED-4DB2-BD59-A6C34878D82A}">
                    <a16:rowId xmlns:a16="http://schemas.microsoft.com/office/drawing/2014/main" val="2626932325"/>
                  </a:ext>
                </a:extLst>
              </a:tr>
              <a:tr h="639449">
                <a:tc>
                  <a:txBody>
                    <a:bodyPr/>
                    <a:lstStyle/>
                    <a:p>
                      <a:pPr algn="r" fontAlgn="ctr">
                        <a:buNone/>
                      </a:pPr>
                      <a:r>
                        <a:rPr lang="en-ZA" sz="1100" b="0">
                          <a:effectLst/>
                        </a:rPr>
                        <a:t>5</a:t>
                      </a:r>
                    </a:p>
                  </a:txBody>
                  <a:tcPr marL="44767" marR="44767" marT="22383" marB="22383" anchor="ctr"/>
                </a:tc>
                <a:tc>
                  <a:txBody>
                    <a:bodyPr/>
                    <a:lstStyle/>
                    <a:p>
                      <a:pPr>
                        <a:buNone/>
                      </a:pPr>
                      <a:r>
                        <a:rPr lang="en-ZA" sz="1100">
                          <a:effectLst/>
                        </a:rPr>
                        <a:t>2</a:t>
                      </a:r>
                    </a:p>
                  </a:txBody>
                  <a:tcPr marL="44767" marR="44767" marT="22383" marB="22383" anchor="ctr"/>
                </a:tc>
                <a:tc>
                  <a:txBody>
                    <a:bodyPr/>
                    <a:lstStyle/>
                    <a:p>
                      <a:pPr>
                        <a:buNone/>
                      </a:pPr>
                      <a:r>
                        <a:rPr lang="en-ZA" sz="1100">
                          <a:effectLst/>
                        </a:rPr>
                        <a:t>2012-05-22</a:t>
                      </a:r>
                    </a:p>
                  </a:txBody>
                  <a:tcPr marL="44767" marR="44767" marT="22383" marB="22383" anchor="ctr"/>
                </a:tc>
                <a:tc>
                  <a:txBody>
                    <a:bodyPr/>
                    <a:lstStyle/>
                    <a:p>
                      <a:pPr>
                        <a:buNone/>
                      </a:pPr>
                      <a:r>
                        <a:rPr lang="en-ZA" sz="1100">
                          <a:effectLst/>
                        </a:rPr>
                        <a:t>Falcon 9</a:t>
                      </a:r>
                    </a:p>
                  </a:txBody>
                  <a:tcPr marL="44767" marR="44767" marT="22383" marB="22383" anchor="ctr"/>
                </a:tc>
                <a:tc>
                  <a:txBody>
                    <a:bodyPr/>
                    <a:lstStyle/>
                    <a:p>
                      <a:pPr>
                        <a:buNone/>
                      </a:pPr>
                      <a:r>
                        <a:rPr lang="en-ZA" sz="1100">
                          <a:effectLst/>
                        </a:rPr>
                        <a:t>525.0</a:t>
                      </a:r>
                    </a:p>
                  </a:txBody>
                  <a:tcPr marL="44767" marR="44767" marT="22383" marB="22383" anchor="ctr"/>
                </a:tc>
                <a:tc>
                  <a:txBody>
                    <a:bodyPr/>
                    <a:lstStyle/>
                    <a:p>
                      <a:pPr>
                        <a:buNone/>
                      </a:pPr>
                      <a:r>
                        <a:rPr lang="en-ZA" sz="1100">
                          <a:effectLst/>
                        </a:rPr>
                        <a:t>LEO</a:t>
                      </a:r>
                    </a:p>
                  </a:txBody>
                  <a:tcPr marL="44767" marR="44767" marT="22383" marB="22383" anchor="ctr"/>
                </a:tc>
                <a:tc>
                  <a:txBody>
                    <a:bodyPr/>
                    <a:lstStyle/>
                    <a:p>
                      <a:pPr>
                        <a:buNone/>
                      </a:pPr>
                      <a:r>
                        <a:rPr lang="en-ZA" sz="1100">
                          <a:effectLst/>
                        </a:rPr>
                        <a:t>CCSFS SLC 40</a:t>
                      </a:r>
                    </a:p>
                  </a:txBody>
                  <a:tcPr marL="44767" marR="44767" marT="22383" marB="22383" anchor="ctr"/>
                </a:tc>
                <a:tc>
                  <a:txBody>
                    <a:bodyPr/>
                    <a:lstStyle/>
                    <a:p>
                      <a:pPr>
                        <a:buNone/>
                      </a:pPr>
                      <a:r>
                        <a:rPr lang="en-ZA" sz="1100">
                          <a:effectLst/>
                        </a:rPr>
                        <a:t>None None</a:t>
                      </a:r>
                    </a:p>
                  </a:txBody>
                  <a:tcPr marL="44767" marR="44767" marT="22383" marB="22383" anchor="ctr"/>
                </a:tc>
                <a:tc>
                  <a:txBody>
                    <a:bodyPr/>
                    <a:lstStyle/>
                    <a:p>
                      <a:pPr>
                        <a:buNone/>
                      </a:pPr>
                      <a:r>
                        <a:rPr lang="en-ZA" sz="1100">
                          <a:effectLst/>
                        </a:rPr>
                        <a:t>1</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None</a:t>
                      </a:r>
                    </a:p>
                  </a:txBody>
                  <a:tcPr marL="44767" marR="44767" marT="22383" marB="22383" anchor="ctr"/>
                </a:tc>
                <a:tc>
                  <a:txBody>
                    <a:bodyPr/>
                    <a:lstStyle/>
                    <a:p>
                      <a:pPr>
                        <a:buNone/>
                      </a:pPr>
                      <a:r>
                        <a:rPr lang="en-ZA" sz="1100">
                          <a:effectLst/>
                        </a:rPr>
                        <a:t>1.0</a:t>
                      </a:r>
                    </a:p>
                  </a:txBody>
                  <a:tcPr marL="44767" marR="44767" marT="22383" marB="22383" anchor="ctr"/>
                </a:tc>
                <a:tc>
                  <a:txBody>
                    <a:bodyPr/>
                    <a:lstStyle/>
                    <a:p>
                      <a:pPr>
                        <a:buNone/>
                      </a:pPr>
                      <a:r>
                        <a:rPr lang="en-ZA" sz="1100">
                          <a:effectLst/>
                        </a:rPr>
                        <a:t>0</a:t>
                      </a:r>
                    </a:p>
                  </a:txBody>
                  <a:tcPr marL="44767" marR="44767" marT="22383" marB="22383" anchor="ctr"/>
                </a:tc>
                <a:tc>
                  <a:txBody>
                    <a:bodyPr/>
                    <a:lstStyle/>
                    <a:p>
                      <a:pPr>
                        <a:buNone/>
                      </a:pPr>
                      <a:r>
                        <a:rPr lang="en-ZA" sz="1100">
                          <a:effectLst/>
                        </a:rPr>
                        <a:t>B0005</a:t>
                      </a:r>
                    </a:p>
                  </a:txBody>
                  <a:tcPr marL="44767" marR="44767" marT="22383" marB="22383" anchor="ctr"/>
                </a:tc>
                <a:tc>
                  <a:txBody>
                    <a:bodyPr/>
                    <a:lstStyle/>
                    <a:p>
                      <a:pPr>
                        <a:buNone/>
                      </a:pPr>
                      <a:r>
                        <a:rPr lang="en-ZA" sz="1100">
                          <a:effectLst/>
                        </a:rPr>
                        <a:t>-80.577366</a:t>
                      </a:r>
                    </a:p>
                  </a:txBody>
                  <a:tcPr marL="44767" marR="44767" marT="22383" marB="22383" anchor="ctr"/>
                </a:tc>
                <a:tc>
                  <a:txBody>
                    <a:bodyPr/>
                    <a:lstStyle/>
                    <a:p>
                      <a:pPr>
                        <a:buNone/>
                      </a:pPr>
                      <a:r>
                        <a:rPr lang="en-ZA" sz="1100">
                          <a:effectLst/>
                        </a:rPr>
                        <a:t>28.561857</a:t>
                      </a:r>
                    </a:p>
                  </a:txBody>
                  <a:tcPr marL="44767" marR="44767" marT="22383" marB="22383" anchor="ctr"/>
                </a:tc>
                <a:extLst>
                  <a:ext uri="{0D108BD9-81ED-4DB2-BD59-A6C34878D82A}">
                    <a16:rowId xmlns:a16="http://schemas.microsoft.com/office/drawing/2014/main" val="380508354"/>
                  </a:ext>
                </a:extLst>
              </a:tr>
              <a:tr h="639449">
                <a:tc>
                  <a:txBody>
                    <a:bodyPr/>
                    <a:lstStyle/>
                    <a:p>
                      <a:pPr algn="r" fontAlgn="ctr">
                        <a:buNone/>
                      </a:pPr>
                      <a:r>
                        <a:rPr lang="en-ZA" sz="1100" b="0">
                          <a:effectLst/>
                        </a:rPr>
                        <a:t>6</a:t>
                      </a:r>
                    </a:p>
                  </a:txBody>
                  <a:tcPr marL="44767" marR="44767" marT="22383" marB="22383" anchor="ctr"/>
                </a:tc>
                <a:tc>
                  <a:txBody>
                    <a:bodyPr/>
                    <a:lstStyle/>
                    <a:p>
                      <a:pPr>
                        <a:buNone/>
                      </a:pPr>
                      <a:r>
                        <a:rPr lang="en-ZA" sz="1100">
                          <a:effectLst/>
                        </a:rPr>
                        <a:t>3</a:t>
                      </a:r>
                    </a:p>
                  </a:txBody>
                  <a:tcPr marL="44767" marR="44767" marT="22383" marB="22383" anchor="ctr"/>
                </a:tc>
                <a:tc>
                  <a:txBody>
                    <a:bodyPr/>
                    <a:lstStyle/>
                    <a:p>
                      <a:pPr>
                        <a:buNone/>
                      </a:pPr>
                      <a:r>
                        <a:rPr lang="en-ZA" sz="1100">
                          <a:effectLst/>
                        </a:rPr>
                        <a:t>2013-03-01</a:t>
                      </a:r>
                    </a:p>
                  </a:txBody>
                  <a:tcPr marL="44767" marR="44767" marT="22383" marB="22383" anchor="ctr"/>
                </a:tc>
                <a:tc>
                  <a:txBody>
                    <a:bodyPr/>
                    <a:lstStyle/>
                    <a:p>
                      <a:pPr>
                        <a:buNone/>
                      </a:pPr>
                      <a:r>
                        <a:rPr lang="en-ZA" sz="1100">
                          <a:effectLst/>
                        </a:rPr>
                        <a:t>Falcon 9</a:t>
                      </a:r>
                    </a:p>
                  </a:txBody>
                  <a:tcPr marL="44767" marR="44767" marT="22383" marB="22383" anchor="ctr"/>
                </a:tc>
                <a:tc>
                  <a:txBody>
                    <a:bodyPr/>
                    <a:lstStyle/>
                    <a:p>
                      <a:pPr>
                        <a:buNone/>
                      </a:pPr>
                      <a:r>
                        <a:rPr lang="en-ZA" sz="1100">
                          <a:effectLst/>
                        </a:rPr>
                        <a:t>677.0</a:t>
                      </a:r>
                    </a:p>
                  </a:txBody>
                  <a:tcPr marL="44767" marR="44767" marT="22383" marB="22383" anchor="ctr"/>
                </a:tc>
                <a:tc>
                  <a:txBody>
                    <a:bodyPr/>
                    <a:lstStyle/>
                    <a:p>
                      <a:pPr>
                        <a:buNone/>
                      </a:pPr>
                      <a:r>
                        <a:rPr lang="en-ZA" sz="1100">
                          <a:effectLst/>
                        </a:rPr>
                        <a:t>ISS</a:t>
                      </a:r>
                    </a:p>
                  </a:txBody>
                  <a:tcPr marL="44767" marR="44767" marT="22383" marB="22383" anchor="ctr"/>
                </a:tc>
                <a:tc>
                  <a:txBody>
                    <a:bodyPr/>
                    <a:lstStyle/>
                    <a:p>
                      <a:pPr>
                        <a:buNone/>
                      </a:pPr>
                      <a:r>
                        <a:rPr lang="en-ZA" sz="1100">
                          <a:effectLst/>
                        </a:rPr>
                        <a:t>CCSFS SLC 40</a:t>
                      </a:r>
                    </a:p>
                  </a:txBody>
                  <a:tcPr marL="44767" marR="44767" marT="22383" marB="22383" anchor="ctr"/>
                </a:tc>
                <a:tc>
                  <a:txBody>
                    <a:bodyPr/>
                    <a:lstStyle/>
                    <a:p>
                      <a:pPr>
                        <a:buNone/>
                      </a:pPr>
                      <a:r>
                        <a:rPr lang="en-ZA" sz="1100">
                          <a:effectLst/>
                        </a:rPr>
                        <a:t>None None</a:t>
                      </a:r>
                    </a:p>
                  </a:txBody>
                  <a:tcPr marL="44767" marR="44767" marT="22383" marB="22383" anchor="ctr"/>
                </a:tc>
                <a:tc>
                  <a:txBody>
                    <a:bodyPr/>
                    <a:lstStyle/>
                    <a:p>
                      <a:pPr>
                        <a:buNone/>
                      </a:pPr>
                      <a:r>
                        <a:rPr lang="en-ZA" sz="1100">
                          <a:effectLst/>
                        </a:rPr>
                        <a:t>1</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None</a:t>
                      </a:r>
                    </a:p>
                  </a:txBody>
                  <a:tcPr marL="44767" marR="44767" marT="22383" marB="22383" anchor="ctr"/>
                </a:tc>
                <a:tc>
                  <a:txBody>
                    <a:bodyPr/>
                    <a:lstStyle/>
                    <a:p>
                      <a:pPr>
                        <a:buNone/>
                      </a:pPr>
                      <a:r>
                        <a:rPr lang="en-ZA" sz="1100">
                          <a:effectLst/>
                        </a:rPr>
                        <a:t>1.0</a:t>
                      </a:r>
                    </a:p>
                  </a:txBody>
                  <a:tcPr marL="44767" marR="44767" marT="22383" marB="22383" anchor="ctr"/>
                </a:tc>
                <a:tc>
                  <a:txBody>
                    <a:bodyPr/>
                    <a:lstStyle/>
                    <a:p>
                      <a:pPr>
                        <a:buNone/>
                      </a:pPr>
                      <a:r>
                        <a:rPr lang="en-ZA" sz="1100">
                          <a:effectLst/>
                        </a:rPr>
                        <a:t>0</a:t>
                      </a:r>
                    </a:p>
                  </a:txBody>
                  <a:tcPr marL="44767" marR="44767" marT="22383" marB="22383" anchor="ctr"/>
                </a:tc>
                <a:tc>
                  <a:txBody>
                    <a:bodyPr/>
                    <a:lstStyle/>
                    <a:p>
                      <a:pPr>
                        <a:buNone/>
                      </a:pPr>
                      <a:r>
                        <a:rPr lang="en-ZA" sz="1100">
                          <a:effectLst/>
                        </a:rPr>
                        <a:t>B0007</a:t>
                      </a:r>
                    </a:p>
                  </a:txBody>
                  <a:tcPr marL="44767" marR="44767" marT="22383" marB="22383" anchor="ctr"/>
                </a:tc>
                <a:tc>
                  <a:txBody>
                    <a:bodyPr/>
                    <a:lstStyle/>
                    <a:p>
                      <a:pPr>
                        <a:buNone/>
                      </a:pPr>
                      <a:r>
                        <a:rPr lang="en-ZA" sz="1100">
                          <a:effectLst/>
                        </a:rPr>
                        <a:t>-80.577366</a:t>
                      </a:r>
                    </a:p>
                  </a:txBody>
                  <a:tcPr marL="44767" marR="44767" marT="22383" marB="22383" anchor="ctr"/>
                </a:tc>
                <a:tc>
                  <a:txBody>
                    <a:bodyPr/>
                    <a:lstStyle/>
                    <a:p>
                      <a:pPr>
                        <a:buNone/>
                      </a:pPr>
                      <a:r>
                        <a:rPr lang="en-ZA" sz="1100">
                          <a:effectLst/>
                        </a:rPr>
                        <a:t>28.561857</a:t>
                      </a:r>
                    </a:p>
                  </a:txBody>
                  <a:tcPr marL="44767" marR="44767" marT="22383" marB="22383" anchor="ctr"/>
                </a:tc>
                <a:extLst>
                  <a:ext uri="{0D108BD9-81ED-4DB2-BD59-A6C34878D82A}">
                    <a16:rowId xmlns:a16="http://schemas.microsoft.com/office/drawing/2014/main" val="4150240918"/>
                  </a:ext>
                </a:extLst>
              </a:tr>
              <a:tr h="789306">
                <a:tc>
                  <a:txBody>
                    <a:bodyPr/>
                    <a:lstStyle/>
                    <a:p>
                      <a:pPr algn="r" fontAlgn="ctr">
                        <a:buNone/>
                      </a:pPr>
                      <a:r>
                        <a:rPr lang="en-ZA" sz="1100" b="0">
                          <a:effectLst/>
                        </a:rPr>
                        <a:t>7</a:t>
                      </a:r>
                    </a:p>
                  </a:txBody>
                  <a:tcPr marL="44767" marR="44767" marT="22383" marB="22383" anchor="ctr"/>
                </a:tc>
                <a:tc>
                  <a:txBody>
                    <a:bodyPr/>
                    <a:lstStyle/>
                    <a:p>
                      <a:pPr>
                        <a:buNone/>
                      </a:pPr>
                      <a:r>
                        <a:rPr lang="en-ZA" sz="1100">
                          <a:effectLst/>
                        </a:rPr>
                        <a:t>4</a:t>
                      </a:r>
                    </a:p>
                  </a:txBody>
                  <a:tcPr marL="44767" marR="44767" marT="22383" marB="22383" anchor="ctr"/>
                </a:tc>
                <a:tc>
                  <a:txBody>
                    <a:bodyPr/>
                    <a:lstStyle/>
                    <a:p>
                      <a:pPr>
                        <a:buNone/>
                      </a:pPr>
                      <a:r>
                        <a:rPr lang="en-ZA" sz="1100">
                          <a:effectLst/>
                        </a:rPr>
                        <a:t>2013-09-29</a:t>
                      </a:r>
                    </a:p>
                  </a:txBody>
                  <a:tcPr marL="44767" marR="44767" marT="22383" marB="22383" anchor="ctr"/>
                </a:tc>
                <a:tc>
                  <a:txBody>
                    <a:bodyPr/>
                    <a:lstStyle/>
                    <a:p>
                      <a:pPr>
                        <a:buNone/>
                      </a:pPr>
                      <a:r>
                        <a:rPr lang="en-ZA" sz="1100">
                          <a:effectLst/>
                        </a:rPr>
                        <a:t>Falcon 9</a:t>
                      </a:r>
                    </a:p>
                  </a:txBody>
                  <a:tcPr marL="44767" marR="44767" marT="22383" marB="22383" anchor="ctr"/>
                </a:tc>
                <a:tc>
                  <a:txBody>
                    <a:bodyPr/>
                    <a:lstStyle/>
                    <a:p>
                      <a:pPr>
                        <a:buNone/>
                      </a:pPr>
                      <a:r>
                        <a:rPr lang="en-ZA" sz="1100">
                          <a:effectLst/>
                        </a:rPr>
                        <a:t>500.0</a:t>
                      </a:r>
                    </a:p>
                  </a:txBody>
                  <a:tcPr marL="44767" marR="44767" marT="22383" marB="22383" anchor="ctr"/>
                </a:tc>
                <a:tc>
                  <a:txBody>
                    <a:bodyPr/>
                    <a:lstStyle/>
                    <a:p>
                      <a:pPr>
                        <a:buNone/>
                      </a:pPr>
                      <a:r>
                        <a:rPr lang="en-ZA" sz="1100">
                          <a:effectLst/>
                        </a:rPr>
                        <a:t>PO</a:t>
                      </a:r>
                    </a:p>
                  </a:txBody>
                  <a:tcPr marL="44767" marR="44767" marT="22383" marB="22383" anchor="ctr"/>
                </a:tc>
                <a:tc>
                  <a:txBody>
                    <a:bodyPr/>
                    <a:lstStyle/>
                    <a:p>
                      <a:pPr>
                        <a:buNone/>
                      </a:pPr>
                      <a:r>
                        <a:rPr lang="en-ZA" sz="1100">
                          <a:effectLst/>
                        </a:rPr>
                        <a:t>VAFB SLC 4E</a:t>
                      </a:r>
                    </a:p>
                  </a:txBody>
                  <a:tcPr marL="44767" marR="44767" marT="22383" marB="22383" anchor="ctr"/>
                </a:tc>
                <a:tc>
                  <a:txBody>
                    <a:bodyPr/>
                    <a:lstStyle/>
                    <a:p>
                      <a:pPr>
                        <a:buNone/>
                      </a:pPr>
                      <a:r>
                        <a:rPr lang="en-ZA" sz="1100">
                          <a:effectLst/>
                        </a:rPr>
                        <a:t>False Ocean</a:t>
                      </a:r>
                    </a:p>
                  </a:txBody>
                  <a:tcPr marL="44767" marR="44767" marT="22383" marB="22383" anchor="ctr"/>
                </a:tc>
                <a:tc>
                  <a:txBody>
                    <a:bodyPr/>
                    <a:lstStyle/>
                    <a:p>
                      <a:pPr>
                        <a:buNone/>
                      </a:pPr>
                      <a:r>
                        <a:rPr lang="en-ZA" sz="1100">
                          <a:effectLst/>
                        </a:rPr>
                        <a:t>1</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None</a:t>
                      </a:r>
                    </a:p>
                  </a:txBody>
                  <a:tcPr marL="44767" marR="44767" marT="22383" marB="22383" anchor="ctr"/>
                </a:tc>
                <a:tc>
                  <a:txBody>
                    <a:bodyPr/>
                    <a:lstStyle/>
                    <a:p>
                      <a:pPr>
                        <a:buNone/>
                      </a:pPr>
                      <a:r>
                        <a:rPr lang="en-ZA" sz="1100">
                          <a:effectLst/>
                        </a:rPr>
                        <a:t>1.0</a:t>
                      </a:r>
                    </a:p>
                  </a:txBody>
                  <a:tcPr marL="44767" marR="44767" marT="22383" marB="22383" anchor="ctr"/>
                </a:tc>
                <a:tc>
                  <a:txBody>
                    <a:bodyPr/>
                    <a:lstStyle/>
                    <a:p>
                      <a:pPr>
                        <a:buNone/>
                      </a:pPr>
                      <a:r>
                        <a:rPr lang="en-ZA" sz="1100">
                          <a:effectLst/>
                        </a:rPr>
                        <a:t>0</a:t>
                      </a:r>
                    </a:p>
                  </a:txBody>
                  <a:tcPr marL="44767" marR="44767" marT="22383" marB="22383" anchor="ctr"/>
                </a:tc>
                <a:tc>
                  <a:txBody>
                    <a:bodyPr/>
                    <a:lstStyle/>
                    <a:p>
                      <a:pPr>
                        <a:buNone/>
                      </a:pPr>
                      <a:r>
                        <a:rPr lang="en-ZA" sz="1100">
                          <a:effectLst/>
                        </a:rPr>
                        <a:t>B1003</a:t>
                      </a:r>
                    </a:p>
                  </a:txBody>
                  <a:tcPr marL="44767" marR="44767" marT="22383" marB="22383" anchor="ctr"/>
                </a:tc>
                <a:tc>
                  <a:txBody>
                    <a:bodyPr/>
                    <a:lstStyle/>
                    <a:p>
                      <a:pPr>
                        <a:buNone/>
                      </a:pPr>
                      <a:r>
                        <a:rPr lang="en-ZA" sz="1100">
                          <a:effectLst/>
                        </a:rPr>
                        <a:t>-120.610829</a:t>
                      </a:r>
                    </a:p>
                  </a:txBody>
                  <a:tcPr marL="44767" marR="44767" marT="22383" marB="22383" anchor="ctr"/>
                </a:tc>
                <a:tc>
                  <a:txBody>
                    <a:bodyPr/>
                    <a:lstStyle/>
                    <a:p>
                      <a:pPr>
                        <a:buNone/>
                      </a:pPr>
                      <a:r>
                        <a:rPr lang="en-ZA" sz="1100">
                          <a:effectLst/>
                        </a:rPr>
                        <a:t>34.632093</a:t>
                      </a:r>
                    </a:p>
                  </a:txBody>
                  <a:tcPr marL="44767" marR="44767" marT="22383" marB="22383" anchor="ctr"/>
                </a:tc>
                <a:extLst>
                  <a:ext uri="{0D108BD9-81ED-4DB2-BD59-A6C34878D82A}">
                    <a16:rowId xmlns:a16="http://schemas.microsoft.com/office/drawing/2014/main" val="3968710803"/>
                  </a:ext>
                </a:extLst>
              </a:tr>
              <a:tr h="503318">
                <a:tc>
                  <a:txBody>
                    <a:bodyPr/>
                    <a:lstStyle/>
                    <a:p>
                      <a:pPr algn="r" fontAlgn="ctr">
                        <a:buNone/>
                      </a:pPr>
                      <a:r>
                        <a:rPr lang="en-ZA" sz="1100" b="0">
                          <a:effectLst/>
                        </a:rPr>
                        <a:t>8</a:t>
                      </a:r>
                    </a:p>
                  </a:txBody>
                  <a:tcPr marL="44767" marR="44767" marT="22383" marB="22383" anchor="ctr"/>
                </a:tc>
                <a:tc>
                  <a:txBody>
                    <a:bodyPr/>
                    <a:lstStyle/>
                    <a:p>
                      <a:pPr>
                        <a:buNone/>
                      </a:pPr>
                      <a:r>
                        <a:rPr lang="en-ZA" sz="1100">
                          <a:effectLst/>
                        </a:rPr>
                        <a:t>5</a:t>
                      </a:r>
                    </a:p>
                  </a:txBody>
                  <a:tcPr marL="44767" marR="44767" marT="22383" marB="22383" anchor="ctr"/>
                </a:tc>
                <a:tc>
                  <a:txBody>
                    <a:bodyPr/>
                    <a:lstStyle/>
                    <a:p>
                      <a:pPr>
                        <a:buNone/>
                      </a:pPr>
                      <a:r>
                        <a:rPr lang="en-ZA" sz="1100">
                          <a:effectLst/>
                        </a:rPr>
                        <a:t>2013-12-03</a:t>
                      </a:r>
                    </a:p>
                  </a:txBody>
                  <a:tcPr marL="44767" marR="44767" marT="22383" marB="22383" anchor="ctr"/>
                </a:tc>
                <a:tc>
                  <a:txBody>
                    <a:bodyPr/>
                    <a:lstStyle/>
                    <a:p>
                      <a:pPr>
                        <a:buNone/>
                      </a:pPr>
                      <a:r>
                        <a:rPr lang="en-ZA" sz="1100">
                          <a:effectLst/>
                        </a:rPr>
                        <a:t>Falcon 9</a:t>
                      </a:r>
                    </a:p>
                  </a:txBody>
                  <a:tcPr marL="44767" marR="44767" marT="22383" marB="22383" anchor="ctr"/>
                </a:tc>
                <a:tc>
                  <a:txBody>
                    <a:bodyPr/>
                    <a:lstStyle/>
                    <a:p>
                      <a:pPr>
                        <a:buNone/>
                      </a:pPr>
                      <a:r>
                        <a:rPr lang="en-ZA" sz="1100">
                          <a:effectLst/>
                        </a:rPr>
                        <a:t>3170.0</a:t>
                      </a:r>
                    </a:p>
                  </a:txBody>
                  <a:tcPr marL="44767" marR="44767" marT="22383" marB="22383" anchor="ctr"/>
                </a:tc>
                <a:tc>
                  <a:txBody>
                    <a:bodyPr/>
                    <a:lstStyle/>
                    <a:p>
                      <a:pPr>
                        <a:buNone/>
                      </a:pPr>
                      <a:r>
                        <a:rPr lang="en-ZA" sz="1100">
                          <a:effectLst/>
                        </a:rPr>
                        <a:t>GTO</a:t>
                      </a:r>
                    </a:p>
                  </a:txBody>
                  <a:tcPr marL="44767" marR="44767" marT="22383" marB="22383" anchor="ctr"/>
                </a:tc>
                <a:tc>
                  <a:txBody>
                    <a:bodyPr/>
                    <a:lstStyle/>
                    <a:p>
                      <a:pPr>
                        <a:buNone/>
                      </a:pPr>
                      <a:r>
                        <a:rPr lang="en-ZA" sz="1100">
                          <a:effectLst/>
                        </a:rPr>
                        <a:t>CCSFS SLC 40</a:t>
                      </a:r>
                    </a:p>
                  </a:txBody>
                  <a:tcPr marL="44767" marR="44767" marT="22383" marB="22383" anchor="ctr"/>
                </a:tc>
                <a:tc>
                  <a:txBody>
                    <a:bodyPr/>
                    <a:lstStyle/>
                    <a:p>
                      <a:pPr>
                        <a:buNone/>
                      </a:pPr>
                      <a:r>
                        <a:rPr lang="en-ZA" sz="1100">
                          <a:effectLst/>
                        </a:rPr>
                        <a:t>None None</a:t>
                      </a:r>
                    </a:p>
                  </a:txBody>
                  <a:tcPr marL="44767" marR="44767" marT="22383" marB="22383" anchor="ctr"/>
                </a:tc>
                <a:tc>
                  <a:txBody>
                    <a:bodyPr/>
                    <a:lstStyle/>
                    <a:p>
                      <a:pPr>
                        <a:buNone/>
                      </a:pPr>
                      <a:r>
                        <a:rPr lang="en-ZA" sz="1100">
                          <a:effectLst/>
                        </a:rPr>
                        <a:t>1</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False</a:t>
                      </a:r>
                    </a:p>
                  </a:txBody>
                  <a:tcPr marL="44767" marR="44767" marT="22383" marB="22383" anchor="ctr"/>
                </a:tc>
                <a:tc>
                  <a:txBody>
                    <a:bodyPr/>
                    <a:lstStyle/>
                    <a:p>
                      <a:pPr>
                        <a:buNone/>
                      </a:pPr>
                      <a:r>
                        <a:rPr lang="en-ZA" sz="1100">
                          <a:effectLst/>
                        </a:rPr>
                        <a:t>None</a:t>
                      </a:r>
                    </a:p>
                  </a:txBody>
                  <a:tcPr marL="44767" marR="44767" marT="22383" marB="22383" anchor="ctr"/>
                </a:tc>
                <a:tc>
                  <a:txBody>
                    <a:bodyPr/>
                    <a:lstStyle/>
                    <a:p>
                      <a:pPr>
                        <a:buNone/>
                      </a:pPr>
                      <a:r>
                        <a:rPr lang="en-ZA" sz="1100">
                          <a:effectLst/>
                        </a:rPr>
                        <a:t>1.0</a:t>
                      </a:r>
                    </a:p>
                  </a:txBody>
                  <a:tcPr marL="44767" marR="44767" marT="22383" marB="22383" anchor="ctr"/>
                </a:tc>
                <a:tc>
                  <a:txBody>
                    <a:bodyPr/>
                    <a:lstStyle/>
                    <a:p>
                      <a:pPr>
                        <a:buNone/>
                      </a:pPr>
                      <a:r>
                        <a:rPr lang="en-ZA" sz="1100">
                          <a:effectLst/>
                        </a:rPr>
                        <a:t>0</a:t>
                      </a:r>
                    </a:p>
                  </a:txBody>
                  <a:tcPr marL="44767" marR="44767" marT="22383" marB="22383" anchor="ctr"/>
                </a:tc>
                <a:tc>
                  <a:txBody>
                    <a:bodyPr/>
                    <a:lstStyle/>
                    <a:p>
                      <a:pPr>
                        <a:buNone/>
                      </a:pPr>
                      <a:r>
                        <a:rPr lang="en-ZA" sz="1100">
                          <a:effectLst/>
                        </a:rPr>
                        <a:t>B1004</a:t>
                      </a:r>
                    </a:p>
                  </a:txBody>
                  <a:tcPr marL="44767" marR="44767" marT="22383" marB="22383" anchor="ctr"/>
                </a:tc>
                <a:tc>
                  <a:txBody>
                    <a:bodyPr/>
                    <a:lstStyle/>
                    <a:p>
                      <a:pPr>
                        <a:buNone/>
                      </a:pPr>
                      <a:endParaRPr lang="en-ZA" sz="1100">
                        <a:effectLst/>
                      </a:endParaRPr>
                    </a:p>
                  </a:txBody>
                  <a:tcPr marL="44767" marR="44767" marT="22383" marB="22383" anchor="ctr"/>
                </a:tc>
                <a:tc>
                  <a:txBody>
                    <a:bodyPr/>
                    <a:lstStyle/>
                    <a:p>
                      <a:endParaRPr lang="en-ZA" sz="1100" dirty="0"/>
                    </a:p>
                  </a:txBody>
                  <a:tcPr marL="53720" marR="53720" marT="26860" marB="26860"/>
                </a:tc>
                <a:extLst>
                  <a:ext uri="{0D108BD9-81ED-4DB2-BD59-A6C34878D82A}">
                    <a16:rowId xmlns:a16="http://schemas.microsoft.com/office/drawing/2014/main" val="1261661811"/>
                  </a:ext>
                </a:extLst>
              </a:tr>
            </a:tbl>
          </a:graphicData>
        </a:graphic>
      </p:graphicFrame>
      <p:sp>
        <p:nvSpPr>
          <p:cNvPr id="7" name="Rectangle 1">
            <a:extLst>
              <a:ext uri="{FF2B5EF4-FFF2-40B4-BE49-F238E27FC236}">
                <a16:creationId xmlns:a16="http://schemas.microsoft.com/office/drawing/2014/main" id="{AA506BC0-07A8-B9EF-317C-AA5F0AD466B6}"/>
              </a:ext>
            </a:extLst>
          </p:cNvPr>
          <p:cNvSpPr>
            <a:spLocks noChangeArrowheads="1"/>
          </p:cNvSpPr>
          <p:nvPr/>
        </p:nvSpPr>
        <p:spPr bwMode="auto">
          <a:xfrm flipV="1">
            <a:off x="6012855" y="-576147"/>
            <a:ext cx="104050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117EB93-304C-5C03-D874-36EE486F4E20}"/>
              </a:ext>
            </a:extLst>
          </p:cNvPr>
          <p:cNvSpPr>
            <a:spLocks noGrp="1"/>
          </p:cNvSpPr>
          <p:nvPr>
            <p:ph idx="1"/>
          </p:nvPr>
        </p:nvSpPr>
        <p:spPr>
          <a:xfrm>
            <a:off x="419100" y="1253331"/>
            <a:ext cx="11353800" cy="4351338"/>
          </a:xfrm>
        </p:spPr>
        <p:txBody>
          <a:bodyPr/>
          <a:lstStyle/>
          <a:p>
            <a:pPr marL="0" indent="0">
              <a:buNone/>
            </a:pPr>
            <a:r>
              <a:rPr lang="en-ZA" sz="1600" dirty="0">
                <a:hlinkClick r:id="rId3"/>
              </a:rPr>
              <a:t>https://github.com/Lee-AnnS/DataScienceEcosystem/blob/main/jupyter-labs-spacex-data-collection-api.ipynb</a:t>
            </a:r>
            <a:endParaRPr lang="en-ZA" sz="1600" dirty="0"/>
          </a:p>
          <a:p>
            <a:r>
              <a:rPr lang="en-ZA" dirty="0"/>
              <a:t>Requesting Rocket launch data from SpaceX API</a:t>
            </a:r>
          </a:p>
          <a:p>
            <a:r>
              <a:rPr lang="en-ZA" dirty="0"/>
              <a:t>Decoding the response content with .</a:t>
            </a:r>
            <a:r>
              <a:rPr lang="en-ZA" dirty="0" err="1"/>
              <a:t>json</a:t>
            </a:r>
            <a:r>
              <a:rPr lang="en-ZA" dirty="0"/>
              <a:t>() and turning it into a data frame using .</a:t>
            </a:r>
            <a:r>
              <a:rPr lang="en-ZA" dirty="0" err="1"/>
              <a:t>json_normalize</a:t>
            </a:r>
            <a:r>
              <a:rPr lang="en-ZA" dirty="0"/>
              <a:t>()</a:t>
            </a:r>
          </a:p>
          <a:p>
            <a:r>
              <a:rPr lang="en-ZA" dirty="0"/>
              <a:t>Requesting needed information about the launches by applying custom functions</a:t>
            </a:r>
          </a:p>
          <a:p>
            <a:r>
              <a:rPr lang="en-ZA" dirty="0"/>
              <a:t>Constructing data we have obtained into a </a:t>
            </a:r>
            <a:r>
              <a:rPr lang="en-ZA" dirty="0" err="1"/>
              <a:t>dictonary</a:t>
            </a:r>
            <a:r>
              <a:rPr lang="en-ZA" dirty="0"/>
              <a:t> and creating a data frame from it </a:t>
            </a:r>
          </a:p>
          <a:p>
            <a:r>
              <a:rPr lang="en-ZA" dirty="0"/>
              <a:t>Filtering the data frame for only falcon 9 launches </a:t>
            </a:r>
          </a:p>
          <a:p>
            <a:r>
              <a:rPr lang="en-ZA" dirty="0"/>
              <a:t>Replacing missing values in Payload Mass column with ,mean()</a:t>
            </a:r>
          </a:p>
          <a:p>
            <a:r>
              <a:rPr lang="en-ZA" dirty="0"/>
              <a:t>Exporting the data to csv</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F1C8362-4646-269E-59E4-5E536B4C512C}"/>
              </a:ext>
            </a:extLst>
          </p:cNvPr>
          <p:cNvSpPr>
            <a:spLocks noGrp="1"/>
          </p:cNvSpPr>
          <p:nvPr>
            <p:ph idx="1"/>
          </p:nvPr>
        </p:nvSpPr>
        <p:spPr>
          <a:xfrm>
            <a:off x="588818" y="1521835"/>
            <a:ext cx="10515600" cy="4351338"/>
          </a:xfrm>
        </p:spPr>
        <p:txBody>
          <a:bodyPr/>
          <a:lstStyle/>
          <a:p>
            <a:pPr marL="0" indent="0">
              <a:buNone/>
            </a:pPr>
            <a:r>
              <a:rPr lang="en-ZA" sz="1800" dirty="0">
                <a:hlinkClick r:id="rId3"/>
              </a:rPr>
              <a:t>https://github.com/Lee-AnnS/DataScienceEcosystem/blob/main/jupyter-labs-webscraping.ipynb</a:t>
            </a:r>
            <a:endParaRPr lang="en-ZA" sz="1800" dirty="0"/>
          </a:p>
          <a:p>
            <a:r>
              <a:rPr lang="en-ZA" dirty="0"/>
              <a:t>Requested falcon 9 launches from Wikipedia</a:t>
            </a:r>
          </a:p>
          <a:p>
            <a:r>
              <a:rPr lang="en-ZA" dirty="0"/>
              <a:t>Created </a:t>
            </a:r>
            <a:r>
              <a:rPr lang="en-ZA" dirty="0" err="1"/>
              <a:t>BeautifulSoup</a:t>
            </a:r>
            <a:r>
              <a:rPr lang="en-ZA" dirty="0"/>
              <a:t> object from HTML response</a:t>
            </a:r>
          </a:p>
          <a:p>
            <a:r>
              <a:rPr lang="en-ZA" dirty="0"/>
              <a:t>Extracted all the column names from HTML table header</a:t>
            </a:r>
          </a:p>
          <a:p>
            <a:r>
              <a:rPr lang="en-ZA" dirty="0"/>
              <a:t>Collected the data by parsing HTML tables</a:t>
            </a:r>
          </a:p>
          <a:p>
            <a:r>
              <a:rPr lang="en-ZA" dirty="0"/>
              <a:t>Constructed data obtained into a dictionary and created a data frame from the dictionary</a:t>
            </a:r>
          </a:p>
          <a:p>
            <a:r>
              <a:rPr lang="en-ZA" dirty="0"/>
              <a:t>Exported the data to csv</a:t>
            </a:r>
          </a:p>
          <a:p>
            <a:endParaRPr lang="en-ZA" dirty="0"/>
          </a:p>
          <a:p>
            <a:endParaRPr lang="en-ZA"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 ds:uri="http://www.w3.org/XML/1998/namespace"/>
    <ds:schemaRef ds:uri="http://purl.org/dc/dcmitype/"/>
    <ds:schemaRef ds:uri="155be751-a274-42e8-93fb-f39d3b9bccc8"/>
    <ds:schemaRef ds:uri="http://schemas.microsoft.com/office/2006/documentManagement/types"/>
    <ds:schemaRef ds:uri="http://purl.org/dc/elements/1.1/"/>
    <ds:schemaRef ds:uri="http://purl.org/dc/terms/"/>
    <ds:schemaRef ds:uri="f80a141d-92ca-4d3d-9308-f7e7b1d44ce8"/>
    <ds:schemaRef ds:uri="http://schemas.openxmlformats.org/package/2006/metadata/core-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326</TotalTime>
  <Words>2095</Words>
  <Application>Microsoft Office PowerPoint</Application>
  <PresentationFormat>Widescreen</PresentationFormat>
  <Paragraphs>322</Paragraphs>
  <Slides>45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LEE-ANN STUURMAN</cp:lastModifiedBy>
  <cp:revision>199</cp:revision>
  <dcterms:created xsi:type="dcterms:W3CDTF">2021-04-29T18:58:34Z</dcterms:created>
  <dcterms:modified xsi:type="dcterms:W3CDTF">2026-01-21T23:50:28Z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